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Ultra-Bold" charset="1" panose="00000900000000000000"/>
      <p:regular r:id="rId20"/>
    </p:embeddedFont>
    <p:embeddedFont>
      <p:font typeface="Montserrat Classic Bold" charset="1" panose="00000800000000000000"/>
      <p:regular r:id="rId21"/>
    </p:embeddedFont>
    <p:embeddedFont>
      <p:font typeface="Montserrat Bold" charset="1" panose="00000800000000000000"/>
      <p:regular r:id="rId22"/>
    </p:embeddedFont>
    <p:embeddedFont>
      <p:font typeface="Montserrat" charset="1" panose="00000500000000000000"/>
      <p:regular r:id="rId23"/>
    </p:embeddedFont>
    <p:embeddedFont>
      <p:font typeface="Montserrat Classic" charset="1" panose="000005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MAchoki" TargetMode="External" Type="http://schemas.openxmlformats.org/officeDocument/2006/relationships/hyperlink"/><Relationship Id="rId11" Target="https://github.com/ECCHERUIYOT" TargetMode="External" Type="http://schemas.openxmlformats.org/officeDocument/2006/relationships/hyperlink"/><Relationship Id="rId12" Target="https://github.com/floyedmuchiri" TargetMode="External" Type="http://schemas.openxmlformats.org/officeDocument/2006/relationships/hyperlink"/><Relationship Id="rId13" Target="https://github.com/PatriciaNgari" TargetMode="External" Type="http://schemas.openxmlformats.org/officeDocument/2006/relationships/hyperlink"/><Relationship Id="rId14" Target="https://github.com/kev065" TargetMode="External" Type="http://schemas.openxmlformats.org/officeDocument/2006/relationships/hyperlink"/><Relationship Id="rId2" Target="../media/image14.png" Type="http://schemas.openxmlformats.org/officeDocument/2006/relationships/image"/><Relationship Id="rId3" Target="mailto:michael.achoki@student.moringaschool.com" TargetMode="External" Type="http://schemas.openxmlformats.org/officeDocument/2006/relationships/hyperlink"/><Relationship Id="rId4" Target="mailto:esther.cheruiyot@student.moringaschool.com" TargetMode="External" Type="http://schemas.openxmlformats.org/officeDocument/2006/relationships/hyperlink"/><Relationship Id="rId5" Target="mailto:floyed.muchiri@student.moringaschool.com" TargetMode="External" Type="http://schemas.openxmlformats.org/officeDocument/2006/relationships/hyperlink"/><Relationship Id="rId6" Target="mailto:patricia.ngari@student.moringaschool.com" TargetMode="External" Type="http://schemas.openxmlformats.org/officeDocument/2006/relationships/hyperlink"/><Relationship Id="rId7" Target="mailto:kelvin@valcheq.com" TargetMode="External" Type="http://schemas.openxmlformats.org/officeDocument/2006/relationships/hyperlink"/><Relationship Id="rId8" Target="../media/image2.png" Type="http://schemas.openxmlformats.org/officeDocument/2006/relationships/image"/><Relationship Id="rId9" Target="../media/image15.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9144000" y="3162585"/>
            <a:ext cx="6315491" cy="7588815"/>
            <a:chOff x="0" y="0"/>
            <a:chExt cx="411439" cy="494393"/>
          </a:xfrm>
        </p:grpSpPr>
        <p:sp>
          <p:nvSpPr>
            <p:cNvPr name="Freeform 3" id="3"/>
            <p:cNvSpPr/>
            <p:nvPr/>
          </p:nvSpPr>
          <p:spPr>
            <a:xfrm flipH="false" flipV="false" rot="0">
              <a:off x="0" y="0"/>
              <a:ext cx="411439" cy="494393"/>
            </a:xfrm>
            <a:custGeom>
              <a:avLst/>
              <a:gdLst/>
              <a:ahLst/>
              <a:cxnLst/>
              <a:rect r="r" b="b" t="t" l="l"/>
              <a:pathLst>
                <a:path h="494393" w="411439">
                  <a:moveTo>
                    <a:pt x="203200" y="0"/>
                  </a:moveTo>
                  <a:lnTo>
                    <a:pt x="411439" y="0"/>
                  </a:lnTo>
                  <a:lnTo>
                    <a:pt x="208239" y="494393"/>
                  </a:lnTo>
                  <a:lnTo>
                    <a:pt x="0" y="494393"/>
                  </a:lnTo>
                  <a:lnTo>
                    <a:pt x="203200" y="0"/>
                  </a:lnTo>
                  <a:close/>
                </a:path>
              </a:pathLst>
            </a:custGeom>
            <a:solidFill>
              <a:srgbClr val="0E5386"/>
            </a:solidFill>
          </p:spPr>
        </p:sp>
        <p:sp>
          <p:nvSpPr>
            <p:cNvPr name="TextBox 4" id="4"/>
            <p:cNvSpPr txBox="true"/>
            <p:nvPr/>
          </p:nvSpPr>
          <p:spPr>
            <a:xfrm>
              <a:off x="101600" y="-47625"/>
              <a:ext cx="208239" cy="542018"/>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3318362" y="-815257"/>
            <a:ext cx="6004024" cy="7214550"/>
            <a:chOff x="0" y="0"/>
            <a:chExt cx="411439" cy="494393"/>
          </a:xfrm>
        </p:grpSpPr>
        <p:sp>
          <p:nvSpPr>
            <p:cNvPr name="Freeform 6" id="6"/>
            <p:cNvSpPr/>
            <p:nvPr/>
          </p:nvSpPr>
          <p:spPr>
            <a:xfrm flipH="false" flipV="false" rot="0">
              <a:off x="0" y="0"/>
              <a:ext cx="411439" cy="494393"/>
            </a:xfrm>
            <a:custGeom>
              <a:avLst/>
              <a:gdLst/>
              <a:ahLst/>
              <a:cxnLst/>
              <a:rect r="r" b="b" t="t" l="l"/>
              <a:pathLst>
                <a:path h="494393" w="411439">
                  <a:moveTo>
                    <a:pt x="203200" y="0"/>
                  </a:moveTo>
                  <a:lnTo>
                    <a:pt x="411439" y="0"/>
                  </a:lnTo>
                  <a:lnTo>
                    <a:pt x="208239" y="494393"/>
                  </a:lnTo>
                  <a:lnTo>
                    <a:pt x="0" y="494393"/>
                  </a:lnTo>
                  <a:lnTo>
                    <a:pt x="203200" y="0"/>
                  </a:lnTo>
                  <a:close/>
                </a:path>
              </a:pathLst>
            </a:custGeom>
            <a:solidFill>
              <a:srgbClr val="0E5386"/>
            </a:solidFill>
          </p:spPr>
        </p:sp>
        <p:sp>
          <p:nvSpPr>
            <p:cNvPr name="TextBox 7" id="7"/>
            <p:cNvSpPr txBox="true"/>
            <p:nvPr/>
          </p:nvSpPr>
          <p:spPr>
            <a:xfrm>
              <a:off x="101600" y="-47625"/>
              <a:ext cx="208239" cy="542018"/>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1028700" y="2463905"/>
            <a:ext cx="1067728" cy="133020"/>
            <a:chOff x="0" y="0"/>
            <a:chExt cx="281212" cy="35034"/>
          </a:xfrm>
        </p:grpSpPr>
        <p:sp>
          <p:nvSpPr>
            <p:cNvPr name="Freeform 9" id="9"/>
            <p:cNvSpPr/>
            <p:nvPr/>
          </p:nvSpPr>
          <p:spPr>
            <a:xfrm flipH="false" flipV="false" rot="0">
              <a:off x="0" y="0"/>
              <a:ext cx="281212" cy="35034"/>
            </a:xfrm>
            <a:custGeom>
              <a:avLst/>
              <a:gdLst/>
              <a:ahLst/>
              <a:cxnLst/>
              <a:rect r="r" b="b" t="t" l="l"/>
              <a:pathLst>
                <a:path h="35034" w="281212">
                  <a:moveTo>
                    <a:pt x="0" y="0"/>
                  </a:moveTo>
                  <a:lnTo>
                    <a:pt x="281212" y="0"/>
                  </a:lnTo>
                  <a:lnTo>
                    <a:pt x="281212" y="35034"/>
                  </a:lnTo>
                  <a:lnTo>
                    <a:pt x="0" y="35034"/>
                  </a:lnTo>
                  <a:close/>
                </a:path>
              </a:pathLst>
            </a:custGeom>
            <a:solidFill>
              <a:srgbClr val="3DD9E3"/>
            </a:solidFill>
          </p:spPr>
        </p:sp>
        <p:sp>
          <p:nvSpPr>
            <p:cNvPr name="TextBox 10" id="10"/>
            <p:cNvSpPr txBox="true"/>
            <p:nvPr/>
          </p:nvSpPr>
          <p:spPr>
            <a:xfrm>
              <a:off x="0" y="-38100"/>
              <a:ext cx="281212" cy="73134"/>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0719132" y="520037"/>
            <a:ext cx="7303687" cy="7569687"/>
          </a:xfrm>
          <a:custGeom>
            <a:avLst/>
            <a:gdLst/>
            <a:ahLst/>
            <a:cxnLst/>
            <a:rect r="r" b="b" t="t" l="l"/>
            <a:pathLst>
              <a:path h="7569687" w="7303687">
                <a:moveTo>
                  <a:pt x="0" y="0"/>
                </a:moveTo>
                <a:lnTo>
                  <a:pt x="7303687" y="0"/>
                </a:lnTo>
                <a:lnTo>
                  <a:pt x="7303687" y="7569687"/>
                </a:lnTo>
                <a:lnTo>
                  <a:pt x="0" y="7569687"/>
                </a:lnTo>
                <a:lnTo>
                  <a:pt x="0" y="0"/>
                </a:lnTo>
                <a:close/>
              </a:path>
            </a:pathLst>
          </a:custGeom>
          <a:blipFill>
            <a:blip r:embed="rId2"/>
            <a:stretch>
              <a:fillRect l="-49271" t="0" r="-34980" b="0"/>
            </a:stretch>
          </a:blipFill>
        </p:spPr>
      </p:sp>
      <p:sp>
        <p:nvSpPr>
          <p:cNvPr name="Freeform 12" id="12"/>
          <p:cNvSpPr/>
          <p:nvPr/>
        </p:nvSpPr>
        <p:spPr>
          <a:xfrm flipH="false" flipV="false" rot="0">
            <a:off x="209550" y="210585"/>
            <a:ext cx="624142" cy="623353"/>
          </a:xfrm>
          <a:custGeom>
            <a:avLst/>
            <a:gdLst/>
            <a:ahLst/>
            <a:cxnLst/>
            <a:rect r="r" b="b" t="t" l="l"/>
            <a:pathLst>
              <a:path h="623353" w="624142">
                <a:moveTo>
                  <a:pt x="0" y="0"/>
                </a:moveTo>
                <a:lnTo>
                  <a:pt x="624142" y="0"/>
                </a:lnTo>
                <a:lnTo>
                  <a:pt x="624142" y="623353"/>
                </a:lnTo>
                <a:lnTo>
                  <a:pt x="0" y="623353"/>
                </a:lnTo>
                <a:lnTo>
                  <a:pt x="0" y="0"/>
                </a:lnTo>
                <a:close/>
              </a:path>
            </a:pathLst>
          </a:custGeom>
          <a:blipFill>
            <a:blip r:embed="rId3"/>
            <a:stretch>
              <a:fillRect l="0" t="0" r="0" b="0"/>
            </a:stretch>
          </a:blipFill>
        </p:spPr>
      </p:sp>
      <p:sp>
        <p:nvSpPr>
          <p:cNvPr name="TextBox 13" id="13"/>
          <p:cNvSpPr txBox="true"/>
          <p:nvPr/>
        </p:nvSpPr>
        <p:spPr>
          <a:xfrm rot="0">
            <a:off x="1028700" y="3112819"/>
            <a:ext cx="8926913" cy="1662237"/>
          </a:xfrm>
          <a:prstGeom prst="rect">
            <a:avLst/>
          </a:prstGeom>
        </p:spPr>
        <p:txBody>
          <a:bodyPr anchor="t" rtlCol="false" tIns="0" lIns="0" bIns="0" rIns="0">
            <a:spAutoFit/>
          </a:bodyPr>
          <a:lstStyle/>
          <a:p>
            <a:pPr algn="l">
              <a:lnSpc>
                <a:spcPts val="12820"/>
              </a:lnSpc>
            </a:pPr>
            <a:r>
              <a:rPr lang="en-US" sz="11655">
                <a:solidFill>
                  <a:srgbClr val="FFFFFF"/>
                </a:solidFill>
                <a:latin typeface="Montserrat Ultra-Bold"/>
                <a:ea typeface="Montserrat Ultra-Bold"/>
                <a:cs typeface="Montserrat Ultra-Bold"/>
                <a:sym typeface="Montserrat Ultra-Bold"/>
              </a:rPr>
              <a:t>MOVIE </a:t>
            </a:r>
          </a:p>
        </p:txBody>
      </p:sp>
      <p:sp>
        <p:nvSpPr>
          <p:cNvPr name="TextBox 14" id="14"/>
          <p:cNvSpPr txBox="true"/>
          <p:nvPr/>
        </p:nvSpPr>
        <p:spPr>
          <a:xfrm rot="0">
            <a:off x="1028700" y="4575993"/>
            <a:ext cx="9690432" cy="1098580"/>
          </a:xfrm>
          <a:prstGeom prst="rect">
            <a:avLst/>
          </a:prstGeom>
        </p:spPr>
        <p:txBody>
          <a:bodyPr anchor="t" rtlCol="false" tIns="0" lIns="0" bIns="0" rIns="0">
            <a:spAutoFit/>
          </a:bodyPr>
          <a:lstStyle/>
          <a:p>
            <a:pPr algn="l">
              <a:lnSpc>
                <a:spcPts val="8531"/>
              </a:lnSpc>
            </a:pPr>
            <a:r>
              <a:rPr lang="en-US" sz="7756">
                <a:solidFill>
                  <a:srgbClr val="3DD9E3"/>
                </a:solidFill>
                <a:latin typeface="Montserrat Ultra-Bold"/>
                <a:ea typeface="Montserrat Ultra-Bold"/>
                <a:cs typeface="Montserrat Ultra-Bold"/>
                <a:sym typeface="Montserrat Ultra-Bold"/>
              </a:rPr>
              <a:t>STUDIO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1397326" y="1322996"/>
            <a:ext cx="10531029" cy="6802576"/>
          </a:xfrm>
          <a:custGeom>
            <a:avLst/>
            <a:gdLst/>
            <a:ahLst/>
            <a:cxnLst/>
            <a:rect r="r" b="b" t="t" l="l"/>
            <a:pathLst>
              <a:path h="6802576" w="10531029">
                <a:moveTo>
                  <a:pt x="0" y="0"/>
                </a:moveTo>
                <a:lnTo>
                  <a:pt x="10531029" y="0"/>
                </a:lnTo>
                <a:lnTo>
                  <a:pt x="10531029" y="6802576"/>
                </a:lnTo>
                <a:lnTo>
                  <a:pt x="0" y="6802576"/>
                </a:lnTo>
                <a:lnTo>
                  <a:pt x="0" y="0"/>
                </a:lnTo>
                <a:close/>
              </a:path>
            </a:pathLst>
          </a:custGeom>
          <a:blipFill>
            <a:blip r:embed="rId2"/>
            <a:stretch>
              <a:fillRect l="0" t="0" r="0" b="0"/>
            </a:stretch>
          </a:blipFill>
        </p:spPr>
      </p:sp>
      <p:sp>
        <p:nvSpPr>
          <p:cNvPr name="TextBox 9" id="9"/>
          <p:cNvSpPr txBox="true"/>
          <p:nvPr/>
        </p:nvSpPr>
        <p:spPr>
          <a:xfrm rot="0">
            <a:off x="1397326" y="382787"/>
            <a:ext cx="15861974" cy="804108"/>
          </a:xfrm>
          <a:prstGeom prst="rect">
            <a:avLst/>
          </a:prstGeom>
        </p:spPr>
        <p:txBody>
          <a:bodyPr anchor="t" rtlCol="false" tIns="0" lIns="0" bIns="0" rIns="0">
            <a:spAutoFit/>
          </a:bodyPr>
          <a:lstStyle/>
          <a:p>
            <a:pPr algn="l" marL="0" indent="0" lvl="0">
              <a:lnSpc>
                <a:spcPts val="6130"/>
              </a:lnSpc>
              <a:spcBef>
                <a:spcPct val="0"/>
              </a:spcBef>
            </a:pPr>
            <a:r>
              <a:rPr lang="en-US" sz="5573">
                <a:solidFill>
                  <a:srgbClr val="FFFFFF"/>
                </a:solidFill>
                <a:latin typeface="Montserrat Ultra-Bold"/>
                <a:ea typeface="Montserrat Ultra-Bold"/>
                <a:cs typeface="Montserrat Ultra-Bold"/>
                <a:sym typeface="Montserrat Ultra-Bold"/>
              </a:rPr>
              <a:t>Key Insights - Budget v. Revenue</a:t>
            </a:r>
          </a:p>
        </p:txBody>
      </p:sp>
      <p:sp>
        <p:nvSpPr>
          <p:cNvPr name="TextBox 10" id="10"/>
          <p:cNvSpPr txBox="true"/>
          <p:nvPr/>
        </p:nvSpPr>
        <p:spPr>
          <a:xfrm rot="0">
            <a:off x="1028700" y="8419421"/>
            <a:ext cx="16423722" cy="1243891"/>
          </a:xfrm>
          <a:prstGeom prst="rect">
            <a:avLst/>
          </a:prstGeom>
        </p:spPr>
        <p:txBody>
          <a:bodyPr anchor="t" rtlCol="false" tIns="0" lIns="0" bIns="0" rIns="0">
            <a:spAutoFit/>
          </a:bodyPr>
          <a:lstStyle/>
          <a:p>
            <a:pPr algn="l">
              <a:lnSpc>
                <a:spcPts val="3359"/>
              </a:lnSpc>
            </a:pPr>
            <a:r>
              <a:rPr lang="en-US" sz="2400">
                <a:solidFill>
                  <a:srgbClr val="FFFFFF"/>
                </a:solidFill>
                <a:latin typeface="Montserrat Classic Bold"/>
                <a:ea typeface="Montserrat Classic Bold"/>
                <a:cs typeface="Montserrat Classic Bold"/>
                <a:sym typeface="Montserrat Classic Bold"/>
              </a:rPr>
              <a:t>There is a strong positive correlation between production budget and worldwide gross revenue of 0.748, implying that high budgets have more impact on global earnings. </a:t>
            </a:r>
          </a:p>
          <a:p>
            <a:pPr algn="l">
              <a:lnSpc>
                <a:spcPts val="3359"/>
              </a:lnSpc>
              <a:spcBef>
                <a:spcPct val="0"/>
              </a:spcBef>
            </a:pPr>
          </a:p>
        </p:txBody>
      </p:sp>
      <p:sp>
        <p:nvSpPr>
          <p:cNvPr name="Freeform 11" id="11"/>
          <p:cNvSpPr/>
          <p:nvPr/>
        </p:nvSpPr>
        <p:spPr>
          <a:xfrm flipH="false" flipV="false" rot="0">
            <a:off x="139273" y="72893"/>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626286" y="1570124"/>
            <a:ext cx="11304388" cy="6709108"/>
          </a:xfrm>
          <a:custGeom>
            <a:avLst/>
            <a:gdLst/>
            <a:ahLst/>
            <a:cxnLst/>
            <a:rect r="r" b="b" t="t" l="l"/>
            <a:pathLst>
              <a:path h="6709108" w="11304388">
                <a:moveTo>
                  <a:pt x="0" y="0"/>
                </a:moveTo>
                <a:lnTo>
                  <a:pt x="11304387" y="0"/>
                </a:lnTo>
                <a:lnTo>
                  <a:pt x="11304387" y="6709108"/>
                </a:lnTo>
                <a:lnTo>
                  <a:pt x="0" y="6709108"/>
                </a:lnTo>
                <a:lnTo>
                  <a:pt x="0" y="0"/>
                </a:lnTo>
                <a:close/>
              </a:path>
            </a:pathLst>
          </a:custGeom>
          <a:blipFill>
            <a:blip r:embed="rId2"/>
            <a:stretch>
              <a:fillRect l="0" t="0" r="0" b="0"/>
            </a:stretch>
          </a:blipFill>
        </p:spPr>
      </p:sp>
      <p:sp>
        <p:nvSpPr>
          <p:cNvPr name="TextBox 9" id="9"/>
          <p:cNvSpPr txBox="true"/>
          <p:nvPr/>
        </p:nvSpPr>
        <p:spPr>
          <a:xfrm rot="0">
            <a:off x="1774799" y="624024"/>
            <a:ext cx="15861974" cy="555575"/>
          </a:xfrm>
          <a:prstGeom prst="rect">
            <a:avLst/>
          </a:prstGeom>
        </p:spPr>
        <p:txBody>
          <a:bodyPr anchor="t" rtlCol="false" tIns="0" lIns="0" bIns="0" rIns="0">
            <a:spAutoFit/>
          </a:bodyPr>
          <a:lstStyle/>
          <a:p>
            <a:pPr algn="l" marL="0" indent="0" lvl="0">
              <a:lnSpc>
                <a:spcPts val="4399"/>
              </a:lnSpc>
              <a:spcBef>
                <a:spcPct val="0"/>
              </a:spcBef>
            </a:pPr>
            <a:r>
              <a:rPr lang="en-US" sz="3999">
                <a:solidFill>
                  <a:srgbClr val="FFFFFF"/>
                </a:solidFill>
                <a:latin typeface="Montserrat Ultra-Bold"/>
                <a:ea typeface="Montserrat Ultra-Bold"/>
                <a:cs typeface="Montserrat Ultra-Bold"/>
                <a:sym typeface="Montserrat Ultra-Bold"/>
              </a:rPr>
              <a:t>Key Insights - Average Profit by Month</a:t>
            </a:r>
          </a:p>
        </p:txBody>
      </p:sp>
      <p:sp>
        <p:nvSpPr>
          <p:cNvPr name="TextBox 10" id="10"/>
          <p:cNvSpPr txBox="true"/>
          <p:nvPr/>
        </p:nvSpPr>
        <p:spPr>
          <a:xfrm rot="0">
            <a:off x="11930673" y="1828255"/>
            <a:ext cx="6116792" cy="2920191"/>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Bold"/>
                <a:ea typeface="Montserrat Classic Bold"/>
                <a:cs typeface="Montserrat Classic Bold"/>
                <a:sym typeface="Montserrat Classic Bold"/>
              </a:rPr>
              <a:t>It is evident that May, June, and July are the most profitable months for movies. May has an average profit of 11.5 million followed closely by June with 10 million and July with 9.8 million. </a:t>
            </a:r>
          </a:p>
          <a:p>
            <a:pPr algn="ctr">
              <a:lnSpc>
                <a:spcPts val="3359"/>
              </a:lnSpc>
              <a:spcBef>
                <a:spcPct val="0"/>
              </a:spcBef>
            </a:pPr>
          </a:p>
        </p:txBody>
      </p:sp>
      <p:sp>
        <p:nvSpPr>
          <p:cNvPr name="TextBox 11" id="11"/>
          <p:cNvSpPr txBox="true"/>
          <p:nvPr/>
        </p:nvSpPr>
        <p:spPr>
          <a:xfrm rot="0">
            <a:off x="11930673" y="5095875"/>
            <a:ext cx="5510397" cy="2082041"/>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Bold"/>
                <a:ea typeface="Montserrat Classic Bold"/>
                <a:cs typeface="Montserrat Classic Bold"/>
                <a:sym typeface="Montserrat Classic Bold"/>
              </a:rPr>
              <a:t>Therefore, we should consider releasing movies during one of these three months to bolster profitability. </a:t>
            </a:r>
          </a:p>
          <a:p>
            <a:pPr algn="ctr">
              <a:lnSpc>
                <a:spcPts val="3359"/>
              </a:lnSpc>
              <a:spcBef>
                <a:spcPct val="0"/>
              </a:spcBef>
            </a:pPr>
          </a:p>
        </p:txBody>
      </p:sp>
      <p:sp>
        <p:nvSpPr>
          <p:cNvPr name="Freeform 12" id="12"/>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361373" y="1941456"/>
            <a:ext cx="11915130" cy="6404089"/>
          </a:xfrm>
          <a:custGeom>
            <a:avLst/>
            <a:gdLst/>
            <a:ahLst/>
            <a:cxnLst/>
            <a:rect r="r" b="b" t="t" l="l"/>
            <a:pathLst>
              <a:path h="6404089" w="11915130">
                <a:moveTo>
                  <a:pt x="0" y="0"/>
                </a:moveTo>
                <a:lnTo>
                  <a:pt x="11915130" y="0"/>
                </a:lnTo>
                <a:lnTo>
                  <a:pt x="11915130" y="6404088"/>
                </a:lnTo>
                <a:lnTo>
                  <a:pt x="0" y="6404088"/>
                </a:lnTo>
                <a:lnTo>
                  <a:pt x="0" y="0"/>
                </a:lnTo>
                <a:close/>
              </a:path>
            </a:pathLst>
          </a:custGeom>
          <a:blipFill>
            <a:blip r:embed="rId2"/>
            <a:stretch>
              <a:fillRect l="0" t="0" r="0" b="0"/>
            </a:stretch>
          </a:blipFill>
        </p:spPr>
      </p:sp>
      <p:sp>
        <p:nvSpPr>
          <p:cNvPr name="TextBox 9" id="9"/>
          <p:cNvSpPr txBox="true"/>
          <p:nvPr/>
        </p:nvSpPr>
        <p:spPr>
          <a:xfrm rot="0">
            <a:off x="1774799" y="790037"/>
            <a:ext cx="15861974" cy="555575"/>
          </a:xfrm>
          <a:prstGeom prst="rect">
            <a:avLst/>
          </a:prstGeom>
        </p:spPr>
        <p:txBody>
          <a:bodyPr anchor="t" rtlCol="false" tIns="0" lIns="0" bIns="0" rIns="0">
            <a:spAutoFit/>
          </a:bodyPr>
          <a:lstStyle/>
          <a:p>
            <a:pPr algn="l" marL="0" indent="0" lvl="0">
              <a:lnSpc>
                <a:spcPts val="4399"/>
              </a:lnSpc>
              <a:spcBef>
                <a:spcPct val="0"/>
              </a:spcBef>
            </a:pPr>
            <a:r>
              <a:rPr lang="en-US" sz="3999">
                <a:solidFill>
                  <a:srgbClr val="FFFFFF"/>
                </a:solidFill>
                <a:latin typeface="Montserrat Ultra-Bold"/>
                <a:ea typeface="Montserrat Ultra-Bold"/>
                <a:cs typeface="Montserrat Ultra-Bold"/>
                <a:sym typeface="Montserrat Ultra-Bold"/>
              </a:rPr>
              <a:t>Key Insights - Directors by Critic Rating</a:t>
            </a:r>
          </a:p>
        </p:txBody>
      </p:sp>
      <p:sp>
        <p:nvSpPr>
          <p:cNvPr name="TextBox 10" id="10"/>
          <p:cNvSpPr txBox="true"/>
          <p:nvPr/>
        </p:nvSpPr>
        <p:spPr>
          <a:xfrm rot="0">
            <a:off x="11973306" y="2223309"/>
            <a:ext cx="6116792" cy="2920191"/>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a:ea typeface="Montserrat Classic"/>
                <a:cs typeface="Montserrat Classic"/>
                <a:sym typeface="Montserrat Classic"/>
              </a:rPr>
              <a:t>The Coen brothers have directed 176 movies with an average rating of 8.105. This indicates that they are highly respected film makers with a strong track record of producing quality films. </a:t>
            </a:r>
          </a:p>
          <a:p>
            <a:pPr algn="ctr">
              <a:lnSpc>
                <a:spcPts val="3359"/>
              </a:lnSpc>
              <a:spcBef>
                <a:spcPct val="0"/>
              </a:spcBef>
            </a:pPr>
          </a:p>
        </p:txBody>
      </p:sp>
      <p:sp>
        <p:nvSpPr>
          <p:cNvPr name="TextBox 11" id="11"/>
          <p:cNvSpPr txBox="true"/>
          <p:nvPr/>
        </p:nvSpPr>
        <p:spPr>
          <a:xfrm rot="0">
            <a:off x="11973306" y="5095875"/>
            <a:ext cx="6161624" cy="4177417"/>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a:ea typeface="Montserrat Classic"/>
                <a:cs typeface="Montserrat Classic"/>
                <a:sym typeface="Montserrat Classic"/>
              </a:rPr>
              <a:t>The next recommended director is Sofia Coppola whose movies have an average rating of 8.052129 having directed 169 movies. Her high average rating is exceptionally high which suggests that her movies are consistently well received by critics and audiences alike.</a:t>
            </a:r>
          </a:p>
          <a:p>
            <a:pPr algn="l">
              <a:lnSpc>
                <a:spcPts val="3359"/>
              </a:lnSpc>
            </a:pPr>
          </a:p>
          <a:p>
            <a:pPr algn="ctr">
              <a:lnSpc>
                <a:spcPts val="3359"/>
              </a:lnSpc>
              <a:spcBef>
                <a:spcPct val="0"/>
              </a:spcBef>
            </a:pPr>
          </a:p>
        </p:txBody>
      </p:sp>
      <p:sp>
        <p:nvSpPr>
          <p:cNvPr name="Freeform 12" id="12"/>
          <p:cNvSpPr/>
          <p:nvPr/>
        </p:nvSpPr>
        <p:spPr>
          <a:xfrm flipH="false" flipV="false" rot="0">
            <a:off x="89235" y="198824"/>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4416213" y="-3317255"/>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458608" y="9252313"/>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a:hlinkClick r:id="rId3" tooltip="mailto:michael.achoki@student.moringaschool.com"/>
          </p:cNvPr>
          <p:cNvSpPr/>
          <p:nvPr/>
        </p:nvSpPr>
        <p:spPr>
          <a:xfrm flipH="false" flipV="false" rot="0">
            <a:off x="7043420" y="1736851"/>
            <a:ext cx="671344" cy="671344"/>
          </a:xfrm>
          <a:custGeom>
            <a:avLst/>
            <a:gdLst/>
            <a:ahLst/>
            <a:cxnLst/>
            <a:rect r="r" b="b" t="t" l="l"/>
            <a:pathLst>
              <a:path h="671344" w="671344">
                <a:moveTo>
                  <a:pt x="0" y="0"/>
                </a:moveTo>
                <a:lnTo>
                  <a:pt x="671344" y="0"/>
                </a:lnTo>
                <a:lnTo>
                  <a:pt x="671344" y="671345"/>
                </a:lnTo>
                <a:lnTo>
                  <a:pt x="0" y="671345"/>
                </a:lnTo>
                <a:lnTo>
                  <a:pt x="0" y="0"/>
                </a:lnTo>
                <a:close/>
              </a:path>
            </a:pathLst>
          </a:custGeom>
          <a:blipFill>
            <a:blip r:embed="rId2"/>
            <a:stretch>
              <a:fillRect l="0" t="0" r="0" b="0"/>
            </a:stretch>
          </a:blipFill>
        </p:spPr>
      </p:sp>
      <p:sp>
        <p:nvSpPr>
          <p:cNvPr name="Freeform 9" id="9">
            <a:hlinkClick r:id="rId4" tooltip="mailto:esther.cheruiyot@student.moringaschool.com"/>
          </p:cNvPr>
          <p:cNvSpPr/>
          <p:nvPr/>
        </p:nvSpPr>
        <p:spPr>
          <a:xfrm flipH="false" flipV="false" rot="0">
            <a:off x="7379092" y="2765311"/>
            <a:ext cx="671344" cy="671344"/>
          </a:xfrm>
          <a:custGeom>
            <a:avLst/>
            <a:gdLst/>
            <a:ahLst/>
            <a:cxnLst/>
            <a:rect r="r" b="b" t="t" l="l"/>
            <a:pathLst>
              <a:path h="671344" w="671344">
                <a:moveTo>
                  <a:pt x="0" y="0"/>
                </a:moveTo>
                <a:lnTo>
                  <a:pt x="671344" y="0"/>
                </a:lnTo>
                <a:lnTo>
                  <a:pt x="671344" y="671344"/>
                </a:lnTo>
                <a:lnTo>
                  <a:pt x="0" y="671344"/>
                </a:lnTo>
                <a:lnTo>
                  <a:pt x="0" y="0"/>
                </a:lnTo>
                <a:close/>
              </a:path>
            </a:pathLst>
          </a:custGeom>
          <a:blipFill>
            <a:blip r:embed="rId2"/>
            <a:stretch>
              <a:fillRect l="0" t="0" r="0" b="0"/>
            </a:stretch>
          </a:blipFill>
        </p:spPr>
      </p:sp>
      <p:sp>
        <p:nvSpPr>
          <p:cNvPr name="Freeform 10" id="10">
            <a:hlinkClick r:id="rId5" tooltip="mailto:floyed.muchiri@student.moringaschool.com"/>
          </p:cNvPr>
          <p:cNvSpPr/>
          <p:nvPr/>
        </p:nvSpPr>
        <p:spPr>
          <a:xfrm flipH="false" flipV="false" rot="0">
            <a:off x="6891698" y="3864127"/>
            <a:ext cx="671344" cy="671344"/>
          </a:xfrm>
          <a:custGeom>
            <a:avLst/>
            <a:gdLst/>
            <a:ahLst/>
            <a:cxnLst/>
            <a:rect r="r" b="b" t="t" l="l"/>
            <a:pathLst>
              <a:path h="671344" w="671344">
                <a:moveTo>
                  <a:pt x="0" y="0"/>
                </a:moveTo>
                <a:lnTo>
                  <a:pt x="671344" y="0"/>
                </a:lnTo>
                <a:lnTo>
                  <a:pt x="671344" y="671344"/>
                </a:lnTo>
                <a:lnTo>
                  <a:pt x="0" y="671344"/>
                </a:lnTo>
                <a:lnTo>
                  <a:pt x="0" y="0"/>
                </a:lnTo>
                <a:close/>
              </a:path>
            </a:pathLst>
          </a:custGeom>
          <a:blipFill>
            <a:blip r:embed="rId2"/>
            <a:stretch>
              <a:fillRect l="0" t="0" r="0" b="0"/>
            </a:stretch>
          </a:blipFill>
        </p:spPr>
      </p:sp>
      <p:sp>
        <p:nvSpPr>
          <p:cNvPr name="Freeform 11" id="11">
            <a:hlinkClick r:id="rId6" tooltip="mailto:patricia.ngari@student.moringaschool.com"/>
          </p:cNvPr>
          <p:cNvSpPr/>
          <p:nvPr/>
        </p:nvSpPr>
        <p:spPr>
          <a:xfrm flipH="false" flipV="false" rot="0">
            <a:off x="6583231" y="5143500"/>
            <a:ext cx="671344" cy="671344"/>
          </a:xfrm>
          <a:custGeom>
            <a:avLst/>
            <a:gdLst/>
            <a:ahLst/>
            <a:cxnLst/>
            <a:rect r="r" b="b" t="t" l="l"/>
            <a:pathLst>
              <a:path h="671344" w="671344">
                <a:moveTo>
                  <a:pt x="0" y="0"/>
                </a:moveTo>
                <a:lnTo>
                  <a:pt x="671345" y="0"/>
                </a:lnTo>
                <a:lnTo>
                  <a:pt x="671345" y="671344"/>
                </a:lnTo>
                <a:lnTo>
                  <a:pt x="0" y="671344"/>
                </a:lnTo>
                <a:lnTo>
                  <a:pt x="0" y="0"/>
                </a:lnTo>
                <a:close/>
              </a:path>
            </a:pathLst>
          </a:custGeom>
          <a:blipFill>
            <a:blip r:embed="rId2"/>
            <a:stretch>
              <a:fillRect l="0" t="0" r="0" b="0"/>
            </a:stretch>
          </a:blipFill>
        </p:spPr>
      </p:sp>
      <p:sp>
        <p:nvSpPr>
          <p:cNvPr name="Freeform 12" id="12">
            <a:hlinkClick r:id="rId7" tooltip="mailto:kelvin@valcheq.com"/>
          </p:cNvPr>
          <p:cNvSpPr/>
          <p:nvPr/>
        </p:nvSpPr>
        <p:spPr>
          <a:xfrm flipH="false" flipV="false" rot="0">
            <a:off x="6707748" y="6320779"/>
            <a:ext cx="671344" cy="671344"/>
          </a:xfrm>
          <a:custGeom>
            <a:avLst/>
            <a:gdLst/>
            <a:ahLst/>
            <a:cxnLst/>
            <a:rect r="r" b="b" t="t" l="l"/>
            <a:pathLst>
              <a:path h="671344" w="671344">
                <a:moveTo>
                  <a:pt x="0" y="0"/>
                </a:moveTo>
                <a:lnTo>
                  <a:pt x="671344" y="0"/>
                </a:lnTo>
                <a:lnTo>
                  <a:pt x="671344" y="671344"/>
                </a:lnTo>
                <a:lnTo>
                  <a:pt x="0" y="671344"/>
                </a:lnTo>
                <a:lnTo>
                  <a:pt x="0" y="0"/>
                </a:lnTo>
                <a:close/>
              </a:path>
            </a:pathLst>
          </a:custGeom>
          <a:blipFill>
            <a:blip r:embed="rId2"/>
            <a:stretch>
              <a:fillRect l="0" t="0" r="0" b="0"/>
            </a:stretch>
          </a:blipFill>
        </p:spPr>
      </p:sp>
      <p:sp>
        <p:nvSpPr>
          <p:cNvPr name="Freeform 13" id="13"/>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8"/>
            <a:stretch>
              <a:fillRect l="0" t="0" r="0" b="0"/>
            </a:stretch>
          </a:blipFill>
        </p:spPr>
      </p:sp>
      <p:sp>
        <p:nvSpPr>
          <p:cNvPr name="Freeform 14" id="14">
            <a:hlinkClick r:id="rId10" tooltip="https://github.com/MAchoki"/>
          </p:cNvPr>
          <p:cNvSpPr/>
          <p:nvPr/>
        </p:nvSpPr>
        <p:spPr>
          <a:xfrm flipH="false" flipV="false" rot="0">
            <a:off x="8050436" y="1791036"/>
            <a:ext cx="627960" cy="617160"/>
          </a:xfrm>
          <a:custGeom>
            <a:avLst/>
            <a:gdLst/>
            <a:ahLst/>
            <a:cxnLst/>
            <a:rect r="r" b="b" t="t" l="l"/>
            <a:pathLst>
              <a:path h="617160" w="627960">
                <a:moveTo>
                  <a:pt x="0" y="0"/>
                </a:moveTo>
                <a:lnTo>
                  <a:pt x="627960" y="0"/>
                </a:lnTo>
                <a:lnTo>
                  <a:pt x="627960" y="617160"/>
                </a:lnTo>
                <a:lnTo>
                  <a:pt x="0" y="617160"/>
                </a:lnTo>
                <a:lnTo>
                  <a:pt x="0" y="0"/>
                </a:lnTo>
                <a:close/>
              </a:path>
            </a:pathLst>
          </a:custGeom>
          <a:blipFill>
            <a:blip r:embed="rId9"/>
            <a:stretch>
              <a:fillRect l="0" t="0" r="0" b="0"/>
            </a:stretch>
          </a:blipFill>
        </p:spPr>
      </p:sp>
      <p:sp>
        <p:nvSpPr>
          <p:cNvPr name="TextBox 15" id="15"/>
          <p:cNvSpPr txBox="true"/>
          <p:nvPr/>
        </p:nvSpPr>
        <p:spPr>
          <a:xfrm rot="0">
            <a:off x="2223932" y="562175"/>
            <a:ext cx="8425168" cy="1066775"/>
          </a:xfrm>
          <a:prstGeom prst="rect">
            <a:avLst/>
          </a:prstGeom>
        </p:spPr>
        <p:txBody>
          <a:bodyPr anchor="t" rtlCol="false" tIns="0" lIns="0" bIns="0" rIns="0">
            <a:spAutoFit/>
          </a:bodyPr>
          <a:lstStyle/>
          <a:p>
            <a:pPr algn="ctr" marL="0" indent="0" lvl="0">
              <a:lnSpc>
                <a:spcPts val="8249"/>
              </a:lnSpc>
              <a:spcBef>
                <a:spcPct val="0"/>
              </a:spcBef>
            </a:pPr>
            <a:r>
              <a:rPr lang="en-US" sz="7499">
                <a:solidFill>
                  <a:srgbClr val="3DD9E3"/>
                </a:solidFill>
                <a:latin typeface="Montserrat Ultra-Bold"/>
                <a:ea typeface="Montserrat Ultra-Bold"/>
                <a:cs typeface="Montserrat Ultra-Bold"/>
                <a:sym typeface="Montserrat Ultra-Bold"/>
              </a:rPr>
              <a:t>Team Members </a:t>
            </a:r>
          </a:p>
        </p:txBody>
      </p:sp>
      <p:sp>
        <p:nvSpPr>
          <p:cNvPr name="TextBox 16" id="16"/>
          <p:cNvSpPr txBox="true"/>
          <p:nvPr/>
        </p:nvSpPr>
        <p:spPr>
          <a:xfrm rot="0">
            <a:off x="2093149" y="1654004"/>
            <a:ext cx="4950271" cy="703689"/>
          </a:xfrm>
          <a:prstGeom prst="rect">
            <a:avLst/>
          </a:prstGeom>
        </p:spPr>
        <p:txBody>
          <a:bodyPr anchor="t" rtlCol="false" tIns="0" lIns="0" bIns="0" rIns="0">
            <a:spAutoFit/>
          </a:bodyPr>
          <a:lstStyle/>
          <a:p>
            <a:pPr algn="l" marL="817531" indent="-408765" lvl="1">
              <a:lnSpc>
                <a:spcPts val="5907"/>
              </a:lnSpc>
              <a:buFont typeface="Arial"/>
              <a:buChar char="•"/>
            </a:pPr>
            <a:r>
              <a:rPr lang="en-US" sz="3786">
                <a:solidFill>
                  <a:srgbClr val="FFFFFF"/>
                </a:solidFill>
                <a:latin typeface="Montserrat Bold"/>
                <a:ea typeface="Montserrat Bold"/>
                <a:cs typeface="Montserrat Bold"/>
                <a:sym typeface="Montserrat Bold"/>
              </a:rPr>
              <a:t>Michael Achoki  </a:t>
            </a:r>
          </a:p>
        </p:txBody>
      </p:sp>
      <p:sp>
        <p:nvSpPr>
          <p:cNvPr name="TextBox 17" id="17"/>
          <p:cNvSpPr txBox="true"/>
          <p:nvPr/>
        </p:nvSpPr>
        <p:spPr>
          <a:xfrm rot="0">
            <a:off x="2093149" y="2739541"/>
            <a:ext cx="4950271" cy="646684"/>
          </a:xfrm>
          <a:prstGeom prst="rect">
            <a:avLst/>
          </a:prstGeom>
        </p:spPr>
        <p:txBody>
          <a:bodyPr anchor="t" rtlCol="false" tIns="0" lIns="0" bIns="0" rIns="0">
            <a:spAutoFit/>
          </a:bodyPr>
          <a:lstStyle/>
          <a:p>
            <a:pPr algn="ctr" marL="818260" indent="-409130" lvl="1">
              <a:lnSpc>
                <a:spcPts val="5305"/>
              </a:lnSpc>
              <a:buFont typeface="Arial"/>
              <a:buChar char="•"/>
            </a:pPr>
            <a:r>
              <a:rPr lang="en-US" sz="3789">
                <a:solidFill>
                  <a:srgbClr val="FFFFFF"/>
                </a:solidFill>
                <a:latin typeface="Montserrat Classic Bold"/>
                <a:ea typeface="Montserrat Classic Bold"/>
                <a:cs typeface="Montserrat Classic Bold"/>
                <a:sym typeface="Montserrat Classic Bold"/>
              </a:rPr>
              <a:t>Esther Cheruiyot</a:t>
            </a:r>
          </a:p>
        </p:txBody>
      </p:sp>
      <p:sp>
        <p:nvSpPr>
          <p:cNvPr name="TextBox 18" id="18"/>
          <p:cNvSpPr txBox="true"/>
          <p:nvPr/>
        </p:nvSpPr>
        <p:spPr>
          <a:xfrm rot="0">
            <a:off x="2144061" y="3838357"/>
            <a:ext cx="4439171" cy="646684"/>
          </a:xfrm>
          <a:prstGeom prst="rect">
            <a:avLst/>
          </a:prstGeom>
        </p:spPr>
        <p:txBody>
          <a:bodyPr anchor="t" rtlCol="false" tIns="0" lIns="0" bIns="0" rIns="0">
            <a:spAutoFit/>
          </a:bodyPr>
          <a:lstStyle/>
          <a:p>
            <a:pPr algn="ctr" marL="818260" indent="-409130" lvl="1">
              <a:lnSpc>
                <a:spcPts val="5305"/>
              </a:lnSpc>
              <a:buFont typeface="Arial"/>
              <a:buChar char="•"/>
            </a:pPr>
            <a:r>
              <a:rPr lang="en-US" sz="3789">
                <a:solidFill>
                  <a:srgbClr val="FFFFFF"/>
                </a:solidFill>
                <a:latin typeface="Montserrat Classic Bold"/>
                <a:ea typeface="Montserrat Classic Bold"/>
                <a:cs typeface="Montserrat Classic Bold"/>
                <a:sym typeface="Montserrat Classic Bold"/>
              </a:rPr>
              <a:t>Floyed Muchiri</a:t>
            </a:r>
          </a:p>
        </p:txBody>
      </p:sp>
      <p:sp>
        <p:nvSpPr>
          <p:cNvPr name="TextBox 19" id="19"/>
          <p:cNvSpPr txBox="true"/>
          <p:nvPr/>
        </p:nvSpPr>
        <p:spPr>
          <a:xfrm rot="0">
            <a:off x="2093149" y="5067300"/>
            <a:ext cx="4152801" cy="646684"/>
          </a:xfrm>
          <a:prstGeom prst="rect">
            <a:avLst/>
          </a:prstGeom>
        </p:spPr>
        <p:txBody>
          <a:bodyPr anchor="t" rtlCol="false" tIns="0" lIns="0" bIns="0" rIns="0">
            <a:spAutoFit/>
          </a:bodyPr>
          <a:lstStyle/>
          <a:p>
            <a:pPr algn="ctr" marL="818260" indent="-409130" lvl="1">
              <a:lnSpc>
                <a:spcPts val="5305"/>
              </a:lnSpc>
              <a:buFont typeface="Arial"/>
              <a:buChar char="•"/>
            </a:pPr>
            <a:r>
              <a:rPr lang="en-US" sz="3789">
                <a:solidFill>
                  <a:srgbClr val="FFFFFF"/>
                </a:solidFill>
                <a:latin typeface="Montserrat Classic Bold"/>
                <a:ea typeface="Montserrat Classic Bold"/>
                <a:cs typeface="Montserrat Classic Bold"/>
                <a:sym typeface="Montserrat Classic Bold"/>
              </a:rPr>
              <a:t>Patricia Ngari</a:t>
            </a:r>
          </a:p>
        </p:txBody>
      </p:sp>
      <p:sp>
        <p:nvSpPr>
          <p:cNvPr name="TextBox 20" id="20"/>
          <p:cNvSpPr txBox="true"/>
          <p:nvPr/>
        </p:nvSpPr>
        <p:spPr>
          <a:xfrm rot="0">
            <a:off x="2093149" y="6295009"/>
            <a:ext cx="4279429" cy="646684"/>
          </a:xfrm>
          <a:prstGeom prst="rect">
            <a:avLst/>
          </a:prstGeom>
        </p:spPr>
        <p:txBody>
          <a:bodyPr anchor="t" rtlCol="false" tIns="0" lIns="0" bIns="0" rIns="0">
            <a:spAutoFit/>
          </a:bodyPr>
          <a:lstStyle/>
          <a:p>
            <a:pPr algn="ctr" marL="818260" indent="-409130" lvl="1">
              <a:lnSpc>
                <a:spcPts val="5305"/>
              </a:lnSpc>
              <a:buFont typeface="Arial"/>
              <a:buChar char="•"/>
            </a:pPr>
            <a:r>
              <a:rPr lang="en-US" sz="3789">
                <a:solidFill>
                  <a:srgbClr val="FFFFFF"/>
                </a:solidFill>
                <a:latin typeface="Montserrat Classic Bold"/>
                <a:ea typeface="Montserrat Classic Bold"/>
                <a:cs typeface="Montserrat Classic Bold"/>
                <a:sym typeface="Montserrat Classic Bold"/>
              </a:rPr>
              <a:t>Kelvin Murithi</a:t>
            </a:r>
          </a:p>
        </p:txBody>
      </p:sp>
      <p:sp>
        <p:nvSpPr>
          <p:cNvPr name="Freeform 21" id="21">
            <a:hlinkClick r:id="rId11" tooltip="https://github.com/ECCHERUIYOT"/>
          </p:cNvPr>
          <p:cNvSpPr/>
          <p:nvPr/>
        </p:nvSpPr>
        <p:spPr>
          <a:xfrm flipH="false" flipV="false" rot="0">
            <a:off x="8516040" y="2815741"/>
            <a:ext cx="627960" cy="617160"/>
          </a:xfrm>
          <a:custGeom>
            <a:avLst/>
            <a:gdLst/>
            <a:ahLst/>
            <a:cxnLst/>
            <a:rect r="r" b="b" t="t" l="l"/>
            <a:pathLst>
              <a:path h="617160" w="627960">
                <a:moveTo>
                  <a:pt x="0" y="0"/>
                </a:moveTo>
                <a:lnTo>
                  <a:pt x="627960" y="0"/>
                </a:lnTo>
                <a:lnTo>
                  <a:pt x="627960" y="617159"/>
                </a:lnTo>
                <a:lnTo>
                  <a:pt x="0" y="617159"/>
                </a:lnTo>
                <a:lnTo>
                  <a:pt x="0" y="0"/>
                </a:lnTo>
                <a:close/>
              </a:path>
            </a:pathLst>
          </a:custGeom>
          <a:blipFill>
            <a:blip r:embed="rId9"/>
            <a:stretch>
              <a:fillRect l="0" t="0" r="0" b="0"/>
            </a:stretch>
          </a:blipFill>
        </p:spPr>
      </p:sp>
      <p:sp>
        <p:nvSpPr>
          <p:cNvPr name="Freeform 22" id="22">
            <a:hlinkClick r:id="rId12" tooltip="https://github.com/floyedmuchiri"/>
          </p:cNvPr>
          <p:cNvSpPr/>
          <p:nvPr/>
        </p:nvSpPr>
        <p:spPr>
          <a:xfrm flipH="false" flipV="false" rot="0">
            <a:off x="7888080" y="3914557"/>
            <a:ext cx="627960" cy="617160"/>
          </a:xfrm>
          <a:custGeom>
            <a:avLst/>
            <a:gdLst/>
            <a:ahLst/>
            <a:cxnLst/>
            <a:rect r="r" b="b" t="t" l="l"/>
            <a:pathLst>
              <a:path h="617160" w="627960">
                <a:moveTo>
                  <a:pt x="0" y="0"/>
                </a:moveTo>
                <a:lnTo>
                  <a:pt x="627960" y="0"/>
                </a:lnTo>
                <a:lnTo>
                  <a:pt x="627960" y="617160"/>
                </a:lnTo>
                <a:lnTo>
                  <a:pt x="0" y="617160"/>
                </a:lnTo>
                <a:lnTo>
                  <a:pt x="0" y="0"/>
                </a:lnTo>
                <a:close/>
              </a:path>
            </a:pathLst>
          </a:custGeom>
          <a:blipFill>
            <a:blip r:embed="rId9"/>
            <a:stretch>
              <a:fillRect l="0" t="0" r="0" b="0"/>
            </a:stretch>
          </a:blipFill>
        </p:spPr>
      </p:sp>
      <p:sp>
        <p:nvSpPr>
          <p:cNvPr name="Freeform 23" id="23">
            <a:hlinkClick r:id="rId13" tooltip="https://github.com/PatriciaNgari"/>
          </p:cNvPr>
          <p:cNvSpPr/>
          <p:nvPr/>
        </p:nvSpPr>
        <p:spPr>
          <a:xfrm flipH="false" flipV="false" rot="0">
            <a:off x="7587951" y="5197685"/>
            <a:ext cx="627960" cy="617160"/>
          </a:xfrm>
          <a:custGeom>
            <a:avLst/>
            <a:gdLst/>
            <a:ahLst/>
            <a:cxnLst/>
            <a:rect r="r" b="b" t="t" l="l"/>
            <a:pathLst>
              <a:path h="617160" w="627960">
                <a:moveTo>
                  <a:pt x="0" y="0"/>
                </a:moveTo>
                <a:lnTo>
                  <a:pt x="627960" y="0"/>
                </a:lnTo>
                <a:lnTo>
                  <a:pt x="627960" y="617159"/>
                </a:lnTo>
                <a:lnTo>
                  <a:pt x="0" y="617159"/>
                </a:lnTo>
                <a:lnTo>
                  <a:pt x="0" y="0"/>
                </a:lnTo>
                <a:close/>
              </a:path>
            </a:pathLst>
          </a:custGeom>
          <a:blipFill>
            <a:blip r:embed="rId9"/>
            <a:stretch>
              <a:fillRect l="0" t="0" r="0" b="0"/>
            </a:stretch>
          </a:blipFill>
        </p:spPr>
      </p:sp>
      <p:sp>
        <p:nvSpPr>
          <p:cNvPr name="Freeform 24" id="24">
            <a:hlinkClick r:id="rId14" tooltip="https://github.com/kev065"/>
          </p:cNvPr>
          <p:cNvSpPr/>
          <p:nvPr/>
        </p:nvSpPr>
        <p:spPr>
          <a:xfrm flipH="false" flipV="false" rot="0">
            <a:off x="7712467" y="6320779"/>
            <a:ext cx="627960" cy="617160"/>
          </a:xfrm>
          <a:custGeom>
            <a:avLst/>
            <a:gdLst/>
            <a:ahLst/>
            <a:cxnLst/>
            <a:rect r="r" b="b" t="t" l="l"/>
            <a:pathLst>
              <a:path h="617160" w="627960">
                <a:moveTo>
                  <a:pt x="0" y="0"/>
                </a:moveTo>
                <a:lnTo>
                  <a:pt x="627960" y="0"/>
                </a:lnTo>
                <a:lnTo>
                  <a:pt x="627960" y="617160"/>
                </a:lnTo>
                <a:lnTo>
                  <a:pt x="0" y="617160"/>
                </a:lnTo>
                <a:lnTo>
                  <a:pt x="0" y="0"/>
                </a:lnTo>
                <a:close/>
              </a:path>
            </a:pathLst>
          </a:custGeom>
          <a:blipFill>
            <a:blip r:embed="rId9"/>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5199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784590" y="7423809"/>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3336552" y="1816891"/>
            <a:ext cx="11614896" cy="6066956"/>
            <a:chOff x="0" y="0"/>
            <a:chExt cx="1556067" cy="812800"/>
          </a:xfrm>
        </p:grpSpPr>
        <p:sp>
          <p:nvSpPr>
            <p:cNvPr name="Freeform 9" id="9"/>
            <p:cNvSpPr/>
            <p:nvPr/>
          </p:nvSpPr>
          <p:spPr>
            <a:xfrm flipH="false" flipV="false" rot="0">
              <a:off x="0" y="0"/>
              <a:ext cx="1556067" cy="812800"/>
            </a:xfrm>
            <a:custGeom>
              <a:avLst/>
              <a:gdLst/>
              <a:ahLst/>
              <a:cxnLst/>
              <a:rect r="r" b="b" t="t" l="l"/>
              <a:pathLst>
                <a:path h="812800" w="1556067">
                  <a:moveTo>
                    <a:pt x="0" y="0"/>
                  </a:moveTo>
                  <a:lnTo>
                    <a:pt x="1556067" y="0"/>
                  </a:lnTo>
                  <a:lnTo>
                    <a:pt x="1556067" y="812800"/>
                  </a:lnTo>
                  <a:lnTo>
                    <a:pt x="0" y="812800"/>
                  </a:lnTo>
                  <a:close/>
                </a:path>
              </a:pathLst>
            </a:custGeom>
            <a:solidFill>
              <a:srgbClr val="3DD9E3"/>
            </a:solidFill>
          </p:spPr>
        </p:sp>
        <p:sp>
          <p:nvSpPr>
            <p:cNvPr name="TextBox 10" id="10"/>
            <p:cNvSpPr txBox="true"/>
            <p:nvPr/>
          </p:nvSpPr>
          <p:spPr>
            <a:xfrm>
              <a:off x="0" y="-47625"/>
              <a:ext cx="1556067" cy="860425"/>
            </a:xfrm>
            <a:prstGeom prst="rect">
              <a:avLst/>
            </a:prstGeom>
          </p:spPr>
          <p:txBody>
            <a:bodyPr anchor="ctr" rtlCol="false" tIns="50800" lIns="50800" bIns="50800" rIns="50800"/>
            <a:lstStyle/>
            <a:p>
              <a:pPr algn="ctr">
                <a:lnSpc>
                  <a:spcPts val="3359"/>
                </a:lnSpc>
              </a:pPr>
            </a:p>
          </p:txBody>
        </p:sp>
      </p:grpSp>
      <p:sp>
        <p:nvSpPr>
          <p:cNvPr name="TextBox 11" id="11"/>
          <p:cNvSpPr txBox="true"/>
          <p:nvPr/>
        </p:nvSpPr>
        <p:spPr>
          <a:xfrm rot="0">
            <a:off x="5799654" y="2615929"/>
            <a:ext cx="5931921" cy="2234441"/>
          </a:xfrm>
          <a:prstGeom prst="rect">
            <a:avLst/>
          </a:prstGeom>
        </p:spPr>
        <p:txBody>
          <a:bodyPr anchor="t" rtlCol="false" tIns="0" lIns="0" bIns="0" rIns="0">
            <a:spAutoFit/>
          </a:bodyPr>
          <a:lstStyle/>
          <a:p>
            <a:pPr algn="ctr">
              <a:lnSpc>
                <a:spcPts val="8440"/>
              </a:lnSpc>
            </a:pPr>
            <a:r>
              <a:rPr lang="en-US" sz="9701">
                <a:solidFill>
                  <a:srgbClr val="064472"/>
                </a:solidFill>
                <a:latin typeface="Montserrat Bold"/>
                <a:ea typeface="Montserrat Bold"/>
                <a:cs typeface="Montserrat Bold"/>
                <a:sym typeface="Montserrat Bold"/>
              </a:rPr>
              <a:t>THANK</a:t>
            </a:r>
          </a:p>
          <a:p>
            <a:pPr algn="ctr" marL="0" indent="0" lvl="0">
              <a:lnSpc>
                <a:spcPts val="8440"/>
              </a:lnSpc>
            </a:pPr>
            <a:r>
              <a:rPr lang="en-US" sz="9701">
                <a:solidFill>
                  <a:srgbClr val="064472"/>
                </a:solidFill>
                <a:latin typeface="Montserrat Bold"/>
                <a:ea typeface="Montserrat Bold"/>
                <a:cs typeface="Montserrat Bold"/>
                <a:sym typeface="Montserrat Bold"/>
              </a:rPr>
              <a:t>YOU</a:t>
            </a:r>
          </a:p>
        </p:txBody>
      </p:sp>
      <p:sp>
        <p:nvSpPr>
          <p:cNvPr name="Freeform 12" id="12"/>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3018641" y="4366596"/>
            <a:ext cx="6980826" cy="5999147"/>
            <a:chOff x="0" y="0"/>
            <a:chExt cx="812800" cy="698500"/>
          </a:xfrm>
        </p:grpSpPr>
        <p:sp>
          <p:nvSpPr>
            <p:cNvPr name="Freeform 6" id="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blipFill>
              <a:blip r:embed="rId2"/>
              <a:stretch>
                <a:fillRect l="-39054" t="0" r="-39054" b="0"/>
              </a:stretch>
            </a:blipFill>
            <a:ln w="133350" cap="sq">
              <a:solidFill>
                <a:srgbClr val="FFFFFF"/>
              </a:solidFill>
              <a:prstDash val="solid"/>
              <a:miter/>
            </a:ln>
          </p:spPr>
        </p:sp>
      </p:grpSp>
      <p:sp>
        <p:nvSpPr>
          <p:cNvPr name="Freeform 7" id="7"/>
          <p:cNvSpPr/>
          <p:nvPr/>
        </p:nvSpPr>
        <p:spPr>
          <a:xfrm flipH="false" flipV="false" rot="0">
            <a:off x="153750" y="257521"/>
            <a:ext cx="680038" cy="679178"/>
          </a:xfrm>
          <a:custGeom>
            <a:avLst/>
            <a:gdLst/>
            <a:ahLst/>
            <a:cxnLst/>
            <a:rect r="r" b="b" t="t" l="l"/>
            <a:pathLst>
              <a:path h="679178" w="680038">
                <a:moveTo>
                  <a:pt x="0" y="0"/>
                </a:moveTo>
                <a:lnTo>
                  <a:pt x="680037" y="0"/>
                </a:lnTo>
                <a:lnTo>
                  <a:pt x="680037" y="679178"/>
                </a:lnTo>
                <a:lnTo>
                  <a:pt x="0" y="679178"/>
                </a:lnTo>
                <a:lnTo>
                  <a:pt x="0" y="0"/>
                </a:lnTo>
                <a:close/>
              </a:path>
            </a:pathLst>
          </a:custGeom>
          <a:blipFill>
            <a:blip r:embed="rId3"/>
            <a:stretch>
              <a:fillRect l="0" t="0" r="0" b="0"/>
            </a:stretch>
          </a:blipFill>
          <a:ln cap="sq">
            <a:noFill/>
            <a:prstDash val="solid"/>
            <a:miter/>
          </a:ln>
        </p:spPr>
      </p:sp>
      <p:sp>
        <p:nvSpPr>
          <p:cNvPr name="TextBox 8" id="8"/>
          <p:cNvSpPr txBox="true"/>
          <p:nvPr/>
        </p:nvSpPr>
        <p:spPr>
          <a:xfrm rot="0">
            <a:off x="833787" y="1603449"/>
            <a:ext cx="5424578" cy="1139751"/>
          </a:xfrm>
          <a:prstGeom prst="rect">
            <a:avLst/>
          </a:prstGeom>
        </p:spPr>
        <p:txBody>
          <a:bodyPr anchor="t" rtlCol="false" tIns="0" lIns="0" bIns="0" rIns="0">
            <a:spAutoFit/>
          </a:bodyPr>
          <a:lstStyle/>
          <a:p>
            <a:pPr algn="l" marL="0" indent="0" lvl="0">
              <a:lnSpc>
                <a:spcPts val="8800"/>
              </a:lnSpc>
              <a:spcBef>
                <a:spcPct val="0"/>
              </a:spcBef>
            </a:pPr>
            <a:r>
              <a:rPr lang="en-US" sz="8000">
                <a:solidFill>
                  <a:srgbClr val="FFFFFF"/>
                </a:solidFill>
                <a:latin typeface="Montserrat Ultra-Bold"/>
                <a:ea typeface="Montserrat Ultra-Bold"/>
                <a:cs typeface="Montserrat Ultra-Bold"/>
                <a:sym typeface="Montserrat Ultra-Bold"/>
              </a:rPr>
              <a:t>Overview</a:t>
            </a:r>
          </a:p>
        </p:txBody>
      </p:sp>
      <p:sp>
        <p:nvSpPr>
          <p:cNvPr name="TextBox 9" id="9"/>
          <p:cNvSpPr txBox="true"/>
          <p:nvPr/>
        </p:nvSpPr>
        <p:spPr>
          <a:xfrm rot="0">
            <a:off x="0" y="2886075"/>
            <a:ext cx="15103214" cy="976009"/>
          </a:xfrm>
          <a:prstGeom prst="rect">
            <a:avLst/>
          </a:prstGeom>
        </p:spPr>
        <p:txBody>
          <a:bodyPr anchor="t" rtlCol="false" tIns="0" lIns="0" bIns="0" rIns="0">
            <a:spAutoFit/>
          </a:bodyPr>
          <a:lstStyle/>
          <a:p>
            <a:pPr algn="l" marL="608535" indent="-304268" lvl="1">
              <a:lnSpc>
                <a:spcPts val="3946"/>
              </a:lnSpc>
              <a:buFont typeface="Arial"/>
              <a:buChar char="•"/>
            </a:pPr>
            <a:r>
              <a:rPr lang="en-US" sz="2818">
                <a:solidFill>
                  <a:srgbClr val="FFFFFF"/>
                </a:solidFill>
                <a:latin typeface="Montserrat Classic Bold"/>
                <a:ea typeface="Montserrat Classic Bold"/>
                <a:cs typeface="Montserrat Classic Bold"/>
                <a:sym typeface="Montserrat Classic Bold"/>
              </a:rPr>
              <a:t>We will be presenting our findings and insights on the current box office trends and their implications for our company's new movie studio.</a:t>
            </a:r>
          </a:p>
        </p:txBody>
      </p:sp>
      <p:sp>
        <p:nvSpPr>
          <p:cNvPr name="TextBox 10" id="10"/>
          <p:cNvSpPr txBox="true"/>
          <p:nvPr/>
        </p:nvSpPr>
        <p:spPr>
          <a:xfrm rot="0">
            <a:off x="-62096" y="5672326"/>
            <a:ext cx="12640923" cy="975973"/>
          </a:xfrm>
          <a:prstGeom prst="rect">
            <a:avLst/>
          </a:prstGeom>
        </p:spPr>
        <p:txBody>
          <a:bodyPr anchor="t" rtlCol="false" tIns="0" lIns="0" bIns="0" rIns="0">
            <a:spAutoFit/>
          </a:bodyPr>
          <a:lstStyle/>
          <a:p>
            <a:pPr algn="l" marL="608838" indent="-304419" lvl="1">
              <a:lnSpc>
                <a:spcPts val="3948"/>
              </a:lnSpc>
              <a:buFont typeface="Arial"/>
              <a:buChar char="•"/>
            </a:pPr>
            <a:r>
              <a:rPr lang="en-US" sz="2820">
                <a:solidFill>
                  <a:srgbClr val="FFFFFF"/>
                </a:solidFill>
                <a:latin typeface="Montserrat Classic Bold"/>
                <a:ea typeface="Montserrat Classic Bold"/>
                <a:cs typeface="Montserrat Classic Bold"/>
                <a:sym typeface="Montserrat Classic Bold"/>
              </a:rPr>
              <a:t>We’ll then translate these findings into actionable insights for the head of the movie studio.</a:t>
            </a:r>
          </a:p>
        </p:txBody>
      </p:sp>
      <p:sp>
        <p:nvSpPr>
          <p:cNvPr name="TextBox 11" id="11"/>
          <p:cNvSpPr txBox="true"/>
          <p:nvPr/>
        </p:nvSpPr>
        <p:spPr>
          <a:xfrm rot="0">
            <a:off x="-62096" y="7159616"/>
            <a:ext cx="12903271" cy="975973"/>
          </a:xfrm>
          <a:prstGeom prst="rect">
            <a:avLst/>
          </a:prstGeom>
        </p:spPr>
        <p:txBody>
          <a:bodyPr anchor="t" rtlCol="false" tIns="0" lIns="0" bIns="0" rIns="0">
            <a:spAutoFit/>
          </a:bodyPr>
          <a:lstStyle/>
          <a:p>
            <a:pPr algn="l" marL="608838" indent="-304419" lvl="1">
              <a:lnSpc>
                <a:spcPts val="3948"/>
              </a:lnSpc>
              <a:buFont typeface="Arial"/>
              <a:buChar char="•"/>
            </a:pPr>
            <a:r>
              <a:rPr lang="en-US" sz="2820">
                <a:solidFill>
                  <a:srgbClr val="FFFFFF"/>
                </a:solidFill>
                <a:latin typeface="Montserrat Classic Bold"/>
                <a:ea typeface="Montserrat Classic Bold"/>
                <a:cs typeface="Montserrat Classic Bold"/>
                <a:sym typeface="Montserrat Classic Bold"/>
              </a:rPr>
              <a:t>Our focus will be on making recommendations for the type of movies that will be the most profitable for our new movie division</a:t>
            </a:r>
          </a:p>
        </p:txBody>
      </p:sp>
      <p:sp>
        <p:nvSpPr>
          <p:cNvPr name="TextBox 12" id="12"/>
          <p:cNvSpPr txBox="true"/>
          <p:nvPr/>
        </p:nvSpPr>
        <p:spPr>
          <a:xfrm rot="0">
            <a:off x="0" y="4167527"/>
            <a:ext cx="13453054" cy="975973"/>
          </a:xfrm>
          <a:prstGeom prst="rect">
            <a:avLst/>
          </a:prstGeom>
        </p:spPr>
        <p:txBody>
          <a:bodyPr anchor="t" rtlCol="false" tIns="0" lIns="0" bIns="0" rIns="0">
            <a:spAutoFit/>
          </a:bodyPr>
          <a:lstStyle/>
          <a:p>
            <a:pPr algn="l" marL="608838" indent="-304419" lvl="1">
              <a:lnSpc>
                <a:spcPts val="3948"/>
              </a:lnSpc>
              <a:buFont typeface="Arial"/>
              <a:buChar char="•"/>
            </a:pPr>
            <a:r>
              <a:rPr lang="en-US" sz="2820">
                <a:solidFill>
                  <a:srgbClr val="FFFFFF"/>
                </a:solidFill>
                <a:latin typeface="Montserrat Classic Bold"/>
                <a:ea typeface="Montserrat Classic Bold"/>
                <a:cs typeface="Montserrat Classic Bold"/>
                <a:sym typeface="Montserrat Classic Bold"/>
              </a:rPr>
              <a:t>As a team, we have been tasked with exploring the types of films that are currently performing the best at the box office.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2721041" y="-81525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0823289" y="2349906"/>
            <a:ext cx="5924093" cy="6519621"/>
            <a:chOff x="0" y="0"/>
            <a:chExt cx="738556" cy="812800"/>
          </a:xfrm>
        </p:grpSpPr>
        <p:sp>
          <p:nvSpPr>
            <p:cNvPr name="Freeform 6" id="6"/>
            <p:cNvSpPr/>
            <p:nvPr/>
          </p:nvSpPr>
          <p:spPr>
            <a:xfrm flipH="false" flipV="false" rot="0">
              <a:off x="0" y="0"/>
              <a:ext cx="738556" cy="812800"/>
            </a:xfrm>
            <a:custGeom>
              <a:avLst/>
              <a:gdLst/>
              <a:ahLst/>
              <a:cxnLst/>
              <a:rect r="r" b="b" t="t" l="l"/>
              <a:pathLst>
                <a:path h="812800" w="738556">
                  <a:moveTo>
                    <a:pt x="369278" y="0"/>
                  </a:moveTo>
                  <a:lnTo>
                    <a:pt x="738556" y="203200"/>
                  </a:lnTo>
                  <a:lnTo>
                    <a:pt x="738556" y="609600"/>
                  </a:lnTo>
                  <a:lnTo>
                    <a:pt x="369278" y="812800"/>
                  </a:lnTo>
                  <a:lnTo>
                    <a:pt x="0" y="609600"/>
                  </a:lnTo>
                  <a:lnTo>
                    <a:pt x="0" y="203200"/>
                  </a:lnTo>
                  <a:lnTo>
                    <a:pt x="369278" y="0"/>
                  </a:lnTo>
                  <a:close/>
                </a:path>
              </a:pathLst>
            </a:custGeom>
            <a:blipFill>
              <a:blip r:embed="rId2"/>
              <a:stretch>
                <a:fillRect l="0" t="-18191" r="0" b="-18191"/>
              </a:stretch>
            </a:blipFill>
            <a:ln w="133350" cap="sq">
              <a:solidFill>
                <a:srgbClr val="FFFFFF"/>
              </a:solidFill>
              <a:prstDash val="solid"/>
              <a:miter/>
            </a:ln>
          </p:spPr>
        </p:sp>
      </p:grpSp>
      <p:grpSp>
        <p:nvGrpSpPr>
          <p:cNvPr name="Group 7" id="7"/>
          <p:cNvGrpSpPr/>
          <p:nvPr/>
        </p:nvGrpSpPr>
        <p:grpSpPr>
          <a:xfrm rot="0">
            <a:off x="-2085195" y="8641887"/>
            <a:ext cx="5743236" cy="5970915"/>
            <a:chOff x="0" y="0"/>
            <a:chExt cx="406400" cy="422511"/>
          </a:xfrm>
        </p:grpSpPr>
        <p:sp>
          <p:nvSpPr>
            <p:cNvPr name="Freeform 8" id="8"/>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9" id="9"/>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10" id="10"/>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
        <p:nvSpPr>
          <p:cNvPr name="TextBox 11" id="11"/>
          <p:cNvSpPr txBox="true"/>
          <p:nvPr/>
        </p:nvSpPr>
        <p:spPr>
          <a:xfrm rot="0">
            <a:off x="1028700" y="1565682"/>
            <a:ext cx="9048491" cy="784224"/>
          </a:xfrm>
          <a:prstGeom prst="rect">
            <a:avLst/>
          </a:prstGeom>
        </p:spPr>
        <p:txBody>
          <a:bodyPr anchor="t" rtlCol="false" tIns="0" lIns="0" bIns="0" rIns="0">
            <a:spAutoFit/>
          </a:bodyPr>
          <a:lstStyle/>
          <a:p>
            <a:pPr algn="l" marL="0" indent="0" lvl="0">
              <a:lnSpc>
                <a:spcPts val="6049"/>
              </a:lnSpc>
              <a:spcBef>
                <a:spcPct val="0"/>
              </a:spcBef>
            </a:pPr>
            <a:r>
              <a:rPr lang="en-US" sz="5499">
                <a:solidFill>
                  <a:srgbClr val="FFFFFF"/>
                </a:solidFill>
                <a:latin typeface="Montserrat Ultra-Bold"/>
                <a:ea typeface="Montserrat Ultra-Bold"/>
                <a:cs typeface="Montserrat Ultra-Bold"/>
                <a:sym typeface="Montserrat Ultra-Bold"/>
              </a:rPr>
              <a:t>Data Understanding</a:t>
            </a:r>
          </a:p>
        </p:txBody>
      </p:sp>
      <p:sp>
        <p:nvSpPr>
          <p:cNvPr name="TextBox 12" id="12"/>
          <p:cNvSpPr txBox="true"/>
          <p:nvPr/>
        </p:nvSpPr>
        <p:spPr>
          <a:xfrm rot="0">
            <a:off x="965691" y="2357958"/>
            <a:ext cx="9794589" cy="978289"/>
          </a:xfrm>
          <a:prstGeom prst="rect">
            <a:avLst/>
          </a:prstGeom>
        </p:spPr>
        <p:txBody>
          <a:bodyPr anchor="t" rtlCol="false" tIns="0" lIns="0" bIns="0" rIns="0">
            <a:spAutoFit/>
          </a:bodyPr>
          <a:lstStyle/>
          <a:p>
            <a:pPr algn="l" marL="0" indent="0" lvl="0">
              <a:lnSpc>
                <a:spcPts val="3601"/>
              </a:lnSpc>
            </a:pPr>
          </a:p>
          <a:p>
            <a:pPr algn="l" marL="0" indent="0" lvl="0">
              <a:lnSpc>
                <a:spcPts val="4381"/>
              </a:lnSpc>
            </a:pPr>
            <a:r>
              <a:rPr lang="en-US" sz="2808" strike="noStrike" u="none">
                <a:solidFill>
                  <a:srgbClr val="FFFFFF"/>
                </a:solidFill>
                <a:latin typeface="Montserrat Bold"/>
                <a:ea typeface="Montserrat Bold"/>
                <a:cs typeface="Montserrat Bold"/>
                <a:sym typeface="Montserrat Bold"/>
              </a:rPr>
              <a:t>We used the following datasets in our data analysis: </a:t>
            </a:r>
          </a:p>
        </p:txBody>
      </p:sp>
      <p:sp>
        <p:nvSpPr>
          <p:cNvPr name="TextBox 13" id="13"/>
          <p:cNvSpPr txBox="true"/>
          <p:nvPr/>
        </p:nvSpPr>
        <p:spPr>
          <a:xfrm rot="0">
            <a:off x="476382" y="3880929"/>
            <a:ext cx="10214072" cy="1028700"/>
          </a:xfrm>
          <a:prstGeom prst="rect">
            <a:avLst/>
          </a:prstGeom>
        </p:spPr>
        <p:txBody>
          <a:bodyPr anchor="t" rtlCol="false" tIns="0" lIns="0" bIns="0" rIns="0">
            <a:spAutoFit/>
          </a:bodyPr>
          <a:lstStyle/>
          <a:p>
            <a:pPr algn="l" marL="647697" indent="-323848" lvl="1">
              <a:lnSpc>
                <a:spcPts val="4199"/>
              </a:lnSpc>
              <a:buFont typeface="Arial"/>
              <a:buChar char="•"/>
            </a:pPr>
            <a:r>
              <a:rPr lang="en-US" sz="2999">
                <a:solidFill>
                  <a:srgbClr val="FFFFFF"/>
                </a:solidFill>
                <a:latin typeface="Montserrat Classic Bold"/>
                <a:ea typeface="Montserrat Classic Bold"/>
                <a:cs typeface="Montserrat Classic Bold"/>
                <a:sym typeface="Montserrat Classic Bold"/>
              </a:rPr>
              <a:t>Rotten Tomatoes Review dataset - To sort genres by critic review ratings </a:t>
            </a:r>
          </a:p>
        </p:txBody>
      </p:sp>
      <p:sp>
        <p:nvSpPr>
          <p:cNvPr name="TextBox 14" id="14"/>
          <p:cNvSpPr txBox="true"/>
          <p:nvPr/>
        </p:nvSpPr>
        <p:spPr>
          <a:xfrm rot="0">
            <a:off x="476382" y="5328729"/>
            <a:ext cx="10153127" cy="504825"/>
          </a:xfrm>
          <a:prstGeom prst="rect">
            <a:avLst/>
          </a:prstGeom>
        </p:spPr>
        <p:txBody>
          <a:bodyPr anchor="t" rtlCol="false" tIns="0" lIns="0" bIns="0" rIns="0">
            <a:spAutoFit/>
          </a:bodyPr>
          <a:lstStyle/>
          <a:p>
            <a:pPr algn="l" marL="647697" indent="-323848" lvl="1">
              <a:lnSpc>
                <a:spcPts val="4199"/>
              </a:lnSpc>
              <a:buFont typeface="Arial"/>
              <a:buChar char="•"/>
            </a:pPr>
            <a:r>
              <a:rPr lang="en-US" sz="2999">
                <a:solidFill>
                  <a:srgbClr val="FFFFFF"/>
                </a:solidFill>
                <a:latin typeface="Montserrat Classic Bold"/>
                <a:ea typeface="Montserrat Classic Bold"/>
                <a:cs typeface="Montserrat Classic Bold"/>
                <a:sym typeface="Montserrat Classic Bold"/>
              </a:rPr>
              <a:t>Rotten Tomatoes Movie Info Dataset</a:t>
            </a:r>
          </a:p>
        </p:txBody>
      </p:sp>
      <p:sp>
        <p:nvSpPr>
          <p:cNvPr name="TextBox 15" id="15"/>
          <p:cNvSpPr txBox="true"/>
          <p:nvPr/>
        </p:nvSpPr>
        <p:spPr>
          <a:xfrm rot="0">
            <a:off x="476382" y="6376480"/>
            <a:ext cx="10153127" cy="1028700"/>
          </a:xfrm>
          <a:prstGeom prst="rect">
            <a:avLst/>
          </a:prstGeom>
        </p:spPr>
        <p:txBody>
          <a:bodyPr anchor="t" rtlCol="false" tIns="0" lIns="0" bIns="0" rIns="0">
            <a:spAutoFit/>
          </a:bodyPr>
          <a:lstStyle/>
          <a:p>
            <a:pPr algn="l" marL="647697" indent="-323848" lvl="1">
              <a:lnSpc>
                <a:spcPts val="4199"/>
              </a:lnSpc>
              <a:buFont typeface="Arial"/>
              <a:buChar char="•"/>
            </a:pPr>
            <a:r>
              <a:rPr lang="en-US" sz="2999">
                <a:solidFill>
                  <a:srgbClr val="FFFFFF"/>
                </a:solidFill>
                <a:latin typeface="Montserrat Classic Bold"/>
                <a:ea typeface="Montserrat Classic Bold"/>
                <a:cs typeface="Montserrat Classic Bold"/>
                <a:sym typeface="Montserrat Classic Bold"/>
              </a:rPr>
              <a:t>IMDB Movie database - To analyze best performing by genres</a:t>
            </a:r>
          </a:p>
        </p:txBody>
      </p:sp>
      <p:sp>
        <p:nvSpPr>
          <p:cNvPr name="TextBox 16" id="16"/>
          <p:cNvSpPr txBox="true"/>
          <p:nvPr/>
        </p:nvSpPr>
        <p:spPr>
          <a:xfrm rot="0">
            <a:off x="476382" y="7948105"/>
            <a:ext cx="10153127" cy="1028700"/>
          </a:xfrm>
          <a:prstGeom prst="rect">
            <a:avLst/>
          </a:prstGeom>
        </p:spPr>
        <p:txBody>
          <a:bodyPr anchor="t" rtlCol="false" tIns="0" lIns="0" bIns="0" rIns="0">
            <a:spAutoFit/>
          </a:bodyPr>
          <a:lstStyle/>
          <a:p>
            <a:pPr algn="l" marL="647697" indent="-323848" lvl="1">
              <a:lnSpc>
                <a:spcPts val="4199"/>
              </a:lnSpc>
              <a:buFont typeface="Arial"/>
              <a:buChar char="•"/>
            </a:pPr>
            <a:r>
              <a:rPr lang="en-US" sz="2999">
                <a:solidFill>
                  <a:srgbClr val="FFFFFF"/>
                </a:solidFill>
                <a:latin typeface="Montserrat Classic Bold"/>
                <a:ea typeface="Montserrat Classic Bold"/>
                <a:cs typeface="Montserrat Classic Bold"/>
                <a:sym typeface="Montserrat Classic Bold"/>
              </a:rPr>
              <a:t>The Numbers  Movie Budget Dataset - To calculate ROI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651127"/>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2497340" y="7920318"/>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8256322" y="797324"/>
            <a:ext cx="9776321" cy="7098740"/>
            <a:chOff x="0" y="0"/>
            <a:chExt cx="2574834" cy="1869627"/>
          </a:xfrm>
        </p:grpSpPr>
        <p:sp>
          <p:nvSpPr>
            <p:cNvPr name="Freeform 9" id="9"/>
            <p:cNvSpPr/>
            <p:nvPr/>
          </p:nvSpPr>
          <p:spPr>
            <a:xfrm flipH="false" flipV="false" rot="0">
              <a:off x="0" y="0"/>
              <a:ext cx="2574834" cy="1869627"/>
            </a:xfrm>
            <a:custGeom>
              <a:avLst/>
              <a:gdLst/>
              <a:ahLst/>
              <a:cxnLst/>
              <a:rect r="r" b="b" t="t" l="l"/>
              <a:pathLst>
                <a:path h="1869627" w="2574834">
                  <a:moveTo>
                    <a:pt x="0" y="0"/>
                  </a:moveTo>
                  <a:lnTo>
                    <a:pt x="2574834" y="0"/>
                  </a:lnTo>
                  <a:lnTo>
                    <a:pt x="2574834" y="1869627"/>
                  </a:lnTo>
                  <a:lnTo>
                    <a:pt x="0" y="1869627"/>
                  </a:lnTo>
                  <a:close/>
                </a:path>
              </a:pathLst>
            </a:custGeom>
            <a:solidFill>
              <a:srgbClr val="3DD9E3"/>
            </a:solidFill>
          </p:spPr>
        </p:sp>
        <p:sp>
          <p:nvSpPr>
            <p:cNvPr name="TextBox 10" id="10"/>
            <p:cNvSpPr txBox="true"/>
            <p:nvPr/>
          </p:nvSpPr>
          <p:spPr>
            <a:xfrm>
              <a:off x="0" y="-47625"/>
              <a:ext cx="2574834" cy="1917252"/>
            </a:xfrm>
            <a:prstGeom prst="rect">
              <a:avLst/>
            </a:prstGeom>
          </p:spPr>
          <p:txBody>
            <a:bodyPr anchor="ctr" rtlCol="false" tIns="50800" lIns="50800" bIns="50800" rIns="50800"/>
            <a:lstStyle/>
            <a:p>
              <a:pPr algn="ctr">
                <a:lnSpc>
                  <a:spcPts val="3359"/>
                </a:lnSpc>
              </a:pPr>
            </a:p>
          </p:txBody>
        </p:sp>
      </p:grpSp>
      <p:grpSp>
        <p:nvGrpSpPr>
          <p:cNvPr name="Group 11" id="11"/>
          <p:cNvGrpSpPr/>
          <p:nvPr/>
        </p:nvGrpSpPr>
        <p:grpSpPr>
          <a:xfrm rot="0">
            <a:off x="390582" y="4794348"/>
            <a:ext cx="7412417" cy="3125970"/>
            <a:chOff x="0" y="0"/>
            <a:chExt cx="1474410" cy="621789"/>
          </a:xfrm>
        </p:grpSpPr>
        <p:sp>
          <p:nvSpPr>
            <p:cNvPr name="Freeform 12" id="12"/>
            <p:cNvSpPr/>
            <p:nvPr/>
          </p:nvSpPr>
          <p:spPr>
            <a:xfrm flipH="false" flipV="false" rot="0">
              <a:off x="0" y="0"/>
              <a:ext cx="1474410" cy="621790"/>
            </a:xfrm>
            <a:custGeom>
              <a:avLst/>
              <a:gdLst/>
              <a:ahLst/>
              <a:cxnLst/>
              <a:rect r="r" b="b" t="t" l="l"/>
              <a:pathLst>
                <a:path h="621790" w="1474410">
                  <a:moveTo>
                    <a:pt x="0" y="0"/>
                  </a:moveTo>
                  <a:lnTo>
                    <a:pt x="1474410" y="0"/>
                  </a:lnTo>
                  <a:lnTo>
                    <a:pt x="1474410" y="621790"/>
                  </a:lnTo>
                  <a:lnTo>
                    <a:pt x="0" y="621790"/>
                  </a:lnTo>
                  <a:close/>
                </a:path>
              </a:pathLst>
            </a:custGeom>
            <a:blipFill>
              <a:blip r:embed="rId2"/>
              <a:stretch>
                <a:fillRect l="0" t="-28991" r="0" b="-28991"/>
              </a:stretch>
            </a:blipFill>
            <a:ln w="114300" cap="sq">
              <a:solidFill>
                <a:srgbClr val="FFFFFF"/>
              </a:solidFill>
              <a:prstDash val="solid"/>
              <a:miter/>
            </a:ln>
          </p:spPr>
        </p:sp>
      </p:grpSp>
      <p:sp>
        <p:nvSpPr>
          <p:cNvPr name="TextBox 13" id="13"/>
          <p:cNvSpPr txBox="true"/>
          <p:nvPr/>
        </p:nvSpPr>
        <p:spPr>
          <a:xfrm rot="0">
            <a:off x="1446489" y="2168525"/>
            <a:ext cx="5300602"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ea typeface="Montserrat Ultra-Bold"/>
                <a:cs typeface="Montserrat Ultra-Bold"/>
                <a:sym typeface="Montserrat Ultra-Bold"/>
              </a:rPr>
              <a:t>Project</a:t>
            </a:r>
          </a:p>
        </p:txBody>
      </p:sp>
      <p:sp>
        <p:nvSpPr>
          <p:cNvPr name="TextBox 14" id="14"/>
          <p:cNvSpPr txBox="true"/>
          <p:nvPr/>
        </p:nvSpPr>
        <p:spPr>
          <a:xfrm rot="0">
            <a:off x="1446489" y="3302000"/>
            <a:ext cx="6142943"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3DD9E3"/>
                </a:solidFill>
                <a:latin typeface="Montserrat Ultra-Bold"/>
                <a:ea typeface="Montserrat Ultra-Bold"/>
                <a:cs typeface="Montserrat Ultra-Bold"/>
                <a:sym typeface="Montserrat Ultra-Bold"/>
              </a:rPr>
              <a:t>Objectives</a:t>
            </a:r>
          </a:p>
        </p:txBody>
      </p:sp>
      <p:sp>
        <p:nvSpPr>
          <p:cNvPr name="TextBox 15" id="15"/>
          <p:cNvSpPr txBox="true"/>
          <p:nvPr/>
        </p:nvSpPr>
        <p:spPr>
          <a:xfrm rot="0">
            <a:off x="8470579" y="2204233"/>
            <a:ext cx="9584756" cy="4616760"/>
          </a:xfrm>
          <a:prstGeom prst="rect">
            <a:avLst/>
          </a:prstGeom>
        </p:spPr>
        <p:txBody>
          <a:bodyPr anchor="t" rtlCol="false" tIns="0" lIns="0" bIns="0" rIns="0">
            <a:spAutoFit/>
          </a:bodyPr>
          <a:lstStyle/>
          <a:p>
            <a:pPr algn="l" marL="639490" indent="-319745" lvl="1">
              <a:lnSpc>
                <a:spcPts val="4620"/>
              </a:lnSpc>
              <a:buFont typeface="Arial"/>
              <a:buChar char="•"/>
            </a:pPr>
            <a:r>
              <a:rPr lang="en-US" sz="2961">
                <a:solidFill>
                  <a:srgbClr val="212121"/>
                </a:solidFill>
                <a:latin typeface="Montserrat Bold"/>
                <a:ea typeface="Montserrat Bold"/>
                <a:cs typeface="Montserrat Bold"/>
                <a:sym typeface="Montserrat Bold"/>
              </a:rPr>
              <a:t>Recommending the most popular genres.</a:t>
            </a:r>
          </a:p>
          <a:p>
            <a:pPr algn="l" marL="639490" indent="-319745" lvl="1">
              <a:lnSpc>
                <a:spcPts val="4620"/>
              </a:lnSpc>
              <a:buFont typeface="Arial"/>
              <a:buChar char="•"/>
            </a:pPr>
            <a:r>
              <a:rPr lang="en-US" sz="2961" strike="noStrike" u="none">
                <a:solidFill>
                  <a:srgbClr val="212121"/>
                </a:solidFill>
                <a:latin typeface="Montserrat Bold"/>
                <a:ea typeface="Montserrat Bold"/>
                <a:cs typeface="Montserrat Bold"/>
                <a:sym typeface="Montserrat Bold"/>
              </a:rPr>
              <a:t>Recommend the most popular genre combinations.</a:t>
            </a:r>
          </a:p>
          <a:p>
            <a:pPr algn="l" marL="639490" indent="-319745" lvl="1">
              <a:lnSpc>
                <a:spcPts val="4620"/>
              </a:lnSpc>
              <a:buFont typeface="Arial"/>
              <a:buChar char="•"/>
            </a:pPr>
            <a:r>
              <a:rPr lang="en-US" sz="2961" strike="noStrike" u="none">
                <a:solidFill>
                  <a:srgbClr val="212121"/>
                </a:solidFill>
                <a:latin typeface="Montserrat Bold"/>
                <a:ea typeface="Montserrat Bold"/>
                <a:cs typeface="Montserrat Bold"/>
                <a:sym typeface="Montserrat Bold"/>
              </a:rPr>
              <a:t>Recommend the best month to release movies. </a:t>
            </a:r>
          </a:p>
          <a:p>
            <a:pPr algn="l" marL="639490" indent="-319745" lvl="1">
              <a:lnSpc>
                <a:spcPts val="4620"/>
              </a:lnSpc>
              <a:buFont typeface="Arial"/>
              <a:buChar char="•"/>
            </a:pPr>
            <a:r>
              <a:rPr lang="en-US" sz="2961" strike="noStrike" u="none">
                <a:solidFill>
                  <a:srgbClr val="212121"/>
                </a:solidFill>
                <a:latin typeface="Montserrat Bold"/>
                <a:ea typeface="Montserrat Bold"/>
                <a:cs typeface="Montserrat Bold"/>
                <a:sym typeface="Montserrat Bold"/>
              </a:rPr>
              <a:t>Draw a correlation between domestic and worldwide revenue.</a:t>
            </a:r>
          </a:p>
          <a:p>
            <a:pPr algn="l" marL="639490" indent="-319745" lvl="1">
              <a:lnSpc>
                <a:spcPts val="4620"/>
              </a:lnSpc>
              <a:buFont typeface="Arial"/>
              <a:buChar char="•"/>
            </a:pPr>
            <a:r>
              <a:rPr lang="en-US" sz="2961" strike="noStrike" u="none">
                <a:solidFill>
                  <a:srgbClr val="212121"/>
                </a:solidFill>
                <a:latin typeface="Montserrat Bold"/>
                <a:ea typeface="Montserrat Bold"/>
                <a:cs typeface="Montserrat Bold"/>
                <a:sym typeface="Montserrat Bold"/>
              </a:rPr>
              <a:t>Suggest the best director by critic rating. </a:t>
            </a:r>
          </a:p>
        </p:txBody>
      </p:sp>
      <p:sp>
        <p:nvSpPr>
          <p:cNvPr name="Freeform 16" id="16"/>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sp>
        <p:nvSpPr>
          <p:cNvPr name="TextBox 2" id="2"/>
          <p:cNvSpPr txBox="true"/>
          <p:nvPr/>
        </p:nvSpPr>
        <p:spPr>
          <a:xfrm rot="0">
            <a:off x="6425466" y="2365349"/>
            <a:ext cx="11862534" cy="6842625"/>
          </a:xfrm>
          <a:prstGeom prst="rect">
            <a:avLst/>
          </a:prstGeom>
        </p:spPr>
        <p:txBody>
          <a:bodyPr anchor="t" rtlCol="false" tIns="0" lIns="0" bIns="0" rIns="0">
            <a:spAutoFit/>
          </a:bodyPr>
          <a:lstStyle/>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Analyze the frequency of genre combinations, their average ratings, and their success metrics.</a:t>
            </a:r>
          </a:p>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Analyze average production budgets and movie runtimes across different MPAA ratings and genres.</a:t>
            </a:r>
          </a:p>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Assess the performance of movies across domestic and international markets.</a:t>
            </a:r>
          </a:p>
          <a:p>
            <a:pPr algn="l">
              <a:lnSpc>
                <a:spcPts val="4441"/>
              </a:lnSpc>
            </a:pPr>
            <a:r>
              <a:rPr lang="en-US" sz="2846" u="sng">
                <a:solidFill>
                  <a:srgbClr val="FFFFFF"/>
                </a:solidFill>
                <a:latin typeface="Montserrat Bold"/>
                <a:ea typeface="Montserrat Bold"/>
                <a:cs typeface="Montserrat Bold"/>
                <a:sym typeface="Montserrat Bold"/>
              </a:rPr>
              <a:t>Assumptions</a:t>
            </a:r>
          </a:p>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We assumed that our datasets were an accurate representation of the movie industry.</a:t>
            </a:r>
          </a:p>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The genres are specified consistently and accurately.</a:t>
            </a:r>
          </a:p>
          <a:p>
            <a:pPr algn="l" marL="614666" indent="-307333" lvl="1">
              <a:lnSpc>
                <a:spcPts val="4441"/>
              </a:lnSpc>
              <a:buFont typeface="Arial"/>
              <a:buChar char="•"/>
            </a:pPr>
            <a:r>
              <a:rPr lang="en-US" sz="2846">
                <a:solidFill>
                  <a:srgbClr val="FFFFFF"/>
                </a:solidFill>
                <a:latin typeface="Montserrat"/>
                <a:ea typeface="Montserrat"/>
                <a:cs typeface="Montserrat"/>
                <a:sym typeface="Montserrat"/>
              </a:rPr>
              <a:t>The ratings accurately reflect the audience perception.</a:t>
            </a:r>
          </a:p>
          <a:p>
            <a:pPr algn="l" marL="0" indent="0" lvl="0">
              <a:lnSpc>
                <a:spcPts val="5689"/>
              </a:lnSpc>
            </a:pPr>
          </a:p>
        </p:txBody>
      </p:sp>
      <p:sp>
        <p:nvSpPr>
          <p:cNvPr name="TextBox 3" id="3"/>
          <p:cNvSpPr txBox="true"/>
          <p:nvPr/>
        </p:nvSpPr>
        <p:spPr>
          <a:xfrm rot="0">
            <a:off x="6425466" y="297274"/>
            <a:ext cx="5300602" cy="1066775"/>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Bold"/>
                <a:ea typeface="Montserrat Bold"/>
                <a:cs typeface="Montserrat Bold"/>
                <a:sym typeface="Montserrat Bold"/>
              </a:rPr>
              <a:t>Project</a:t>
            </a:r>
          </a:p>
        </p:txBody>
      </p:sp>
      <p:sp>
        <p:nvSpPr>
          <p:cNvPr name="TextBox 4" id="4"/>
          <p:cNvSpPr txBox="true"/>
          <p:nvPr/>
        </p:nvSpPr>
        <p:spPr>
          <a:xfrm rot="0">
            <a:off x="6425466" y="1393825"/>
            <a:ext cx="6142943" cy="1066775"/>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3DD9E3"/>
                </a:solidFill>
                <a:latin typeface="Montserrat Ultra-Bold"/>
                <a:ea typeface="Montserrat Ultra-Bold"/>
                <a:cs typeface="Montserrat Ultra-Bold"/>
                <a:sym typeface="Montserrat Ultra-Bold"/>
              </a:rPr>
              <a:t>Scope</a:t>
            </a:r>
          </a:p>
        </p:txBody>
      </p:sp>
      <p:grpSp>
        <p:nvGrpSpPr>
          <p:cNvPr name="Group 5" id="5"/>
          <p:cNvGrpSpPr/>
          <p:nvPr/>
        </p:nvGrpSpPr>
        <p:grpSpPr>
          <a:xfrm rot="0">
            <a:off x="-2262995" y="6441221"/>
            <a:ext cx="6787605" cy="7056686"/>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8" id="8"/>
          <p:cNvGrpSpPr/>
          <p:nvPr/>
        </p:nvGrpSpPr>
        <p:grpSpPr>
          <a:xfrm rot="0">
            <a:off x="501373" y="1999910"/>
            <a:ext cx="5924093" cy="6519621"/>
            <a:chOff x="0" y="0"/>
            <a:chExt cx="738556" cy="812800"/>
          </a:xfrm>
        </p:grpSpPr>
        <p:sp>
          <p:nvSpPr>
            <p:cNvPr name="Freeform 9" id="9"/>
            <p:cNvSpPr/>
            <p:nvPr/>
          </p:nvSpPr>
          <p:spPr>
            <a:xfrm flipH="false" flipV="false" rot="0">
              <a:off x="0" y="0"/>
              <a:ext cx="738556" cy="812800"/>
            </a:xfrm>
            <a:custGeom>
              <a:avLst/>
              <a:gdLst/>
              <a:ahLst/>
              <a:cxnLst/>
              <a:rect r="r" b="b" t="t" l="l"/>
              <a:pathLst>
                <a:path h="812800" w="738556">
                  <a:moveTo>
                    <a:pt x="369278" y="0"/>
                  </a:moveTo>
                  <a:lnTo>
                    <a:pt x="738556" y="203200"/>
                  </a:lnTo>
                  <a:lnTo>
                    <a:pt x="738556" y="609600"/>
                  </a:lnTo>
                  <a:lnTo>
                    <a:pt x="369278" y="812800"/>
                  </a:lnTo>
                  <a:lnTo>
                    <a:pt x="0" y="609600"/>
                  </a:lnTo>
                  <a:lnTo>
                    <a:pt x="0" y="203200"/>
                  </a:lnTo>
                  <a:lnTo>
                    <a:pt x="369278" y="0"/>
                  </a:lnTo>
                  <a:close/>
                </a:path>
              </a:pathLst>
            </a:custGeom>
            <a:blipFill>
              <a:blip r:embed="rId2"/>
              <a:stretch>
                <a:fillRect l="-32591" t="0" r="-32591" b="0"/>
              </a:stretch>
            </a:blipFill>
            <a:ln w="133350" cap="sq">
              <a:solidFill>
                <a:srgbClr val="FFFFFF"/>
              </a:solidFill>
              <a:prstDash val="solid"/>
              <a:miter/>
            </a:ln>
          </p:spPr>
        </p:sp>
      </p:grpSp>
      <p:sp>
        <p:nvSpPr>
          <p:cNvPr name="Freeform 10" id="10"/>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305106" y="-149101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TextBox 5" id="5"/>
          <p:cNvSpPr txBox="true"/>
          <p:nvPr/>
        </p:nvSpPr>
        <p:spPr>
          <a:xfrm rot="0">
            <a:off x="1163176" y="912092"/>
            <a:ext cx="6774373" cy="1066775"/>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3DD9E3"/>
                </a:solidFill>
                <a:latin typeface="Montserrat Ultra-Bold"/>
                <a:ea typeface="Montserrat Ultra-Bold"/>
                <a:cs typeface="Montserrat Ultra-Bold"/>
                <a:sym typeface="Montserrat Ultra-Bold"/>
              </a:rPr>
              <a:t>Data</a:t>
            </a:r>
          </a:p>
        </p:txBody>
      </p:sp>
      <p:sp>
        <p:nvSpPr>
          <p:cNvPr name="TextBox 6" id="6"/>
          <p:cNvSpPr txBox="true"/>
          <p:nvPr/>
        </p:nvSpPr>
        <p:spPr>
          <a:xfrm rot="0">
            <a:off x="3848638" y="912092"/>
            <a:ext cx="4935988" cy="1066775"/>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ea typeface="Montserrat Ultra-Bold"/>
                <a:cs typeface="Montserrat Ultra-Bold"/>
                <a:sym typeface="Montserrat Ultra-Bold"/>
              </a:rPr>
              <a:t>Analysis</a:t>
            </a:r>
          </a:p>
        </p:txBody>
      </p:sp>
      <p:sp>
        <p:nvSpPr>
          <p:cNvPr name="TextBox 7" id="7"/>
          <p:cNvSpPr txBox="true"/>
          <p:nvPr/>
        </p:nvSpPr>
        <p:spPr>
          <a:xfrm rot="0">
            <a:off x="1163176" y="1802403"/>
            <a:ext cx="7980824" cy="505107"/>
          </a:xfrm>
          <a:prstGeom prst="rect">
            <a:avLst/>
          </a:prstGeom>
        </p:spPr>
        <p:txBody>
          <a:bodyPr anchor="t" rtlCol="false" tIns="0" lIns="0" bIns="0" rIns="0">
            <a:spAutoFit/>
          </a:bodyPr>
          <a:lstStyle/>
          <a:p>
            <a:pPr algn="l">
              <a:lnSpc>
                <a:spcPts val="4211"/>
              </a:lnSpc>
            </a:pPr>
            <a:r>
              <a:rPr lang="en-US" sz="2699" u="sng">
                <a:solidFill>
                  <a:srgbClr val="FFFFFF"/>
                </a:solidFill>
                <a:latin typeface="Montserrat Bold"/>
                <a:ea typeface="Montserrat Bold"/>
                <a:cs typeface="Montserrat Bold"/>
                <a:sym typeface="Montserrat Bold"/>
              </a:rPr>
              <a:t>Tools used</a:t>
            </a:r>
          </a:p>
        </p:txBody>
      </p:sp>
      <p:grpSp>
        <p:nvGrpSpPr>
          <p:cNvPr name="Group 8" id="8"/>
          <p:cNvGrpSpPr/>
          <p:nvPr/>
        </p:nvGrpSpPr>
        <p:grpSpPr>
          <a:xfrm rot="0">
            <a:off x="11419822" y="580505"/>
            <a:ext cx="6338780" cy="3125970"/>
            <a:chOff x="0" y="0"/>
            <a:chExt cx="1260852" cy="621789"/>
          </a:xfrm>
        </p:grpSpPr>
        <p:sp>
          <p:nvSpPr>
            <p:cNvPr name="Freeform 9" id="9"/>
            <p:cNvSpPr/>
            <p:nvPr/>
          </p:nvSpPr>
          <p:spPr>
            <a:xfrm flipH="false" flipV="false" rot="0">
              <a:off x="0" y="0"/>
              <a:ext cx="1260852" cy="621790"/>
            </a:xfrm>
            <a:custGeom>
              <a:avLst/>
              <a:gdLst/>
              <a:ahLst/>
              <a:cxnLst/>
              <a:rect r="r" b="b" t="t" l="l"/>
              <a:pathLst>
                <a:path h="621790" w="1260852">
                  <a:moveTo>
                    <a:pt x="0" y="0"/>
                  </a:moveTo>
                  <a:lnTo>
                    <a:pt x="1260852" y="0"/>
                  </a:lnTo>
                  <a:lnTo>
                    <a:pt x="1260852" y="621790"/>
                  </a:lnTo>
                  <a:lnTo>
                    <a:pt x="0" y="621790"/>
                  </a:lnTo>
                  <a:close/>
                </a:path>
              </a:pathLst>
            </a:custGeom>
            <a:blipFill>
              <a:blip r:embed="rId2"/>
              <a:stretch>
                <a:fillRect l="0" t="-17550" r="0" b="-17550"/>
              </a:stretch>
            </a:blipFill>
            <a:ln w="76200" cap="sq">
              <a:solidFill>
                <a:srgbClr val="FFFFFF"/>
              </a:solidFill>
              <a:prstDash val="solid"/>
              <a:miter/>
            </a:ln>
          </p:spPr>
        </p:sp>
      </p:grpSp>
      <p:sp>
        <p:nvSpPr>
          <p:cNvPr name="TextBox 10" id="10"/>
          <p:cNvSpPr txBox="true"/>
          <p:nvPr/>
        </p:nvSpPr>
        <p:spPr>
          <a:xfrm rot="0">
            <a:off x="1028700" y="2416743"/>
            <a:ext cx="9969945" cy="976481"/>
          </a:xfrm>
          <a:prstGeom prst="rect">
            <a:avLst/>
          </a:prstGeom>
        </p:spPr>
        <p:txBody>
          <a:bodyPr anchor="t" rtlCol="false" tIns="0" lIns="0" bIns="0" rIns="0">
            <a:spAutoFit/>
          </a:bodyPr>
          <a:lstStyle/>
          <a:p>
            <a:pPr algn="l" marL="604518" indent="-302259" lvl="1">
              <a:lnSpc>
                <a:spcPts val="3919"/>
              </a:lnSpc>
              <a:buFont typeface="Arial"/>
              <a:buChar char="•"/>
            </a:pPr>
            <a:r>
              <a:rPr lang="en-US" sz="2799">
                <a:solidFill>
                  <a:srgbClr val="FFFFFF"/>
                </a:solidFill>
                <a:latin typeface="Montserrat Classic Bold"/>
                <a:ea typeface="Montserrat Classic Bold"/>
                <a:cs typeface="Montserrat Classic Bold"/>
                <a:sym typeface="Montserrat Classic Bold"/>
              </a:rPr>
              <a:t>Python - This was the primary language for data manipulation, analysis and visualizations</a:t>
            </a:r>
          </a:p>
        </p:txBody>
      </p:sp>
      <p:sp>
        <p:nvSpPr>
          <p:cNvPr name="TextBox 11" id="11"/>
          <p:cNvSpPr txBox="true"/>
          <p:nvPr/>
        </p:nvSpPr>
        <p:spPr>
          <a:xfrm rot="0">
            <a:off x="1768071" y="3658850"/>
            <a:ext cx="1541115" cy="438735"/>
          </a:xfrm>
          <a:prstGeom prst="rect">
            <a:avLst/>
          </a:prstGeom>
        </p:spPr>
        <p:txBody>
          <a:bodyPr anchor="t" rtlCol="false" tIns="0" lIns="0" bIns="0" rIns="0">
            <a:spAutoFit/>
          </a:bodyPr>
          <a:lstStyle/>
          <a:p>
            <a:pPr algn="ctr">
              <a:lnSpc>
                <a:spcPts val="3639"/>
              </a:lnSpc>
              <a:spcBef>
                <a:spcPct val="0"/>
              </a:spcBef>
            </a:pPr>
            <a:r>
              <a:rPr lang="en-US" sz="2599" u="sng">
                <a:solidFill>
                  <a:srgbClr val="FFFFFF"/>
                </a:solidFill>
                <a:latin typeface="Montserrat Classic Bold"/>
                <a:ea typeface="Montserrat Classic Bold"/>
                <a:cs typeface="Montserrat Classic Bold"/>
                <a:sym typeface="Montserrat Classic Bold"/>
              </a:rPr>
              <a:t>Libraries </a:t>
            </a:r>
          </a:p>
        </p:txBody>
      </p:sp>
      <p:sp>
        <p:nvSpPr>
          <p:cNvPr name="TextBox 12" id="12"/>
          <p:cNvSpPr txBox="true"/>
          <p:nvPr/>
        </p:nvSpPr>
        <p:spPr>
          <a:xfrm rot="0">
            <a:off x="1472673" y="4211886"/>
            <a:ext cx="9947149" cy="1810187"/>
          </a:xfrm>
          <a:prstGeom prst="rect">
            <a:avLst/>
          </a:prstGeom>
        </p:spPr>
        <p:txBody>
          <a:bodyPr anchor="t" rtlCol="false" tIns="0" lIns="0" bIns="0" rIns="0">
            <a:spAutoFit/>
          </a:bodyPr>
          <a:lstStyle/>
          <a:p>
            <a:pPr algn="l" marL="561339" indent="-280669" lvl="1">
              <a:lnSpc>
                <a:spcPts val="3639"/>
              </a:lnSpc>
              <a:buFont typeface="Arial"/>
              <a:buChar char="•"/>
            </a:pPr>
            <a:r>
              <a:rPr lang="en-US" sz="2599">
                <a:solidFill>
                  <a:srgbClr val="FFFFFF"/>
                </a:solidFill>
                <a:latin typeface="Montserrat Classic Bold"/>
                <a:ea typeface="Montserrat Classic Bold"/>
                <a:cs typeface="Montserrat Classic Bold"/>
                <a:sym typeface="Montserrat Classic Bold"/>
              </a:rPr>
              <a:t>Numpy - for mathematical computations. </a:t>
            </a:r>
          </a:p>
          <a:p>
            <a:pPr algn="l" marL="561339" indent="-280669" lvl="1">
              <a:lnSpc>
                <a:spcPts val="3639"/>
              </a:lnSpc>
              <a:buFont typeface="Arial"/>
              <a:buChar char="•"/>
            </a:pPr>
            <a:r>
              <a:rPr lang="en-US" sz="2599">
                <a:solidFill>
                  <a:srgbClr val="FFFFFF"/>
                </a:solidFill>
                <a:latin typeface="Montserrat Classic Bold"/>
                <a:ea typeface="Montserrat Classic Bold"/>
                <a:cs typeface="Montserrat Classic Bold"/>
                <a:sym typeface="Montserrat Classic Bold"/>
              </a:rPr>
              <a:t>Pandas - for filtering, grouping, summarizing.</a:t>
            </a:r>
          </a:p>
          <a:p>
            <a:pPr algn="l" marL="561339" indent="-280669" lvl="1">
              <a:lnSpc>
                <a:spcPts val="3639"/>
              </a:lnSpc>
              <a:buFont typeface="Arial"/>
              <a:buChar char="•"/>
            </a:pPr>
            <a:r>
              <a:rPr lang="en-US" sz="2599">
                <a:solidFill>
                  <a:srgbClr val="FFFFFF"/>
                </a:solidFill>
                <a:latin typeface="Montserrat Classic Bold"/>
                <a:ea typeface="Montserrat Classic Bold"/>
                <a:cs typeface="Montserrat Classic Bold"/>
                <a:sym typeface="Montserrat Classic Bold"/>
              </a:rPr>
              <a:t>Matplotlib - for creating static visualization. </a:t>
            </a:r>
          </a:p>
          <a:p>
            <a:pPr algn="l" marL="561339" indent="-280669" lvl="1">
              <a:lnSpc>
                <a:spcPts val="3639"/>
              </a:lnSpc>
              <a:buFont typeface="Arial"/>
              <a:buChar char="•"/>
            </a:pPr>
            <a:r>
              <a:rPr lang="en-US" sz="2599">
                <a:solidFill>
                  <a:srgbClr val="FFFFFF"/>
                </a:solidFill>
                <a:latin typeface="Montserrat Classic Bold"/>
                <a:ea typeface="Montserrat Classic Bold"/>
                <a:cs typeface="Montserrat Classic Bold"/>
                <a:sym typeface="Montserrat Classic Bold"/>
              </a:rPr>
              <a:t>Seaborn - for advanced visualizations.</a:t>
            </a:r>
          </a:p>
        </p:txBody>
      </p:sp>
      <p:sp>
        <p:nvSpPr>
          <p:cNvPr name="TextBox 13" id="13"/>
          <p:cNvSpPr txBox="true"/>
          <p:nvPr/>
        </p:nvSpPr>
        <p:spPr>
          <a:xfrm rot="0">
            <a:off x="1028700" y="6929514"/>
            <a:ext cx="11779995" cy="976481"/>
          </a:xfrm>
          <a:prstGeom prst="rect">
            <a:avLst/>
          </a:prstGeom>
        </p:spPr>
        <p:txBody>
          <a:bodyPr anchor="t" rtlCol="false" tIns="0" lIns="0" bIns="0" rIns="0">
            <a:spAutoFit/>
          </a:bodyPr>
          <a:lstStyle/>
          <a:p>
            <a:pPr algn="l" marL="604518" indent="-302259" lvl="1">
              <a:lnSpc>
                <a:spcPts val="3919"/>
              </a:lnSpc>
              <a:buFont typeface="Arial"/>
              <a:buChar char="•"/>
            </a:pPr>
            <a:r>
              <a:rPr lang="en-US" sz="2799">
                <a:solidFill>
                  <a:srgbClr val="FFFFFF"/>
                </a:solidFill>
                <a:latin typeface="Montserrat Classic Bold"/>
                <a:ea typeface="Montserrat Classic Bold"/>
                <a:cs typeface="Montserrat Classic Bold"/>
                <a:sym typeface="Montserrat Classic Bold"/>
              </a:rPr>
              <a:t>Jupyter Notebook - It’s an interactive computing environment for writing code.</a:t>
            </a:r>
          </a:p>
        </p:txBody>
      </p:sp>
      <p:sp>
        <p:nvSpPr>
          <p:cNvPr name="TextBox 14" id="14"/>
          <p:cNvSpPr txBox="true"/>
          <p:nvPr/>
        </p:nvSpPr>
        <p:spPr>
          <a:xfrm rot="0">
            <a:off x="898758" y="8373454"/>
            <a:ext cx="9730125" cy="481256"/>
          </a:xfrm>
          <a:prstGeom prst="rect">
            <a:avLst/>
          </a:prstGeom>
        </p:spPr>
        <p:txBody>
          <a:bodyPr anchor="t" rtlCol="false" tIns="0" lIns="0" bIns="0" rIns="0">
            <a:spAutoFit/>
          </a:bodyPr>
          <a:lstStyle/>
          <a:p>
            <a:pPr algn="l" marL="604518" indent="-302259" lvl="1">
              <a:lnSpc>
                <a:spcPts val="3919"/>
              </a:lnSpc>
              <a:buFont typeface="Arial"/>
              <a:buChar char="•"/>
            </a:pPr>
            <a:r>
              <a:rPr lang="en-US" sz="2799">
                <a:solidFill>
                  <a:srgbClr val="FFFFFF"/>
                </a:solidFill>
                <a:latin typeface="Montserrat Classic Bold"/>
                <a:ea typeface="Montserrat Classic Bold"/>
                <a:cs typeface="Montserrat Classic Bold"/>
                <a:sym typeface="Montserrat Classic Bold"/>
              </a:rPr>
              <a:t>Tableau - to create interactive visualizations</a:t>
            </a:r>
          </a:p>
        </p:txBody>
      </p:sp>
      <p:sp>
        <p:nvSpPr>
          <p:cNvPr name="Freeform 15" id="15"/>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TextBox 8" id="8"/>
          <p:cNvSpPr txBox="true"/>
          <p:nvPr/>
        </p:nvSpPr>
        <p:spPr>
          <a:xfrm rot="0">
            <a:off x="1397326" y="411362"/>
            <a:ext cx="7136472" cy="1066800"/>
          </a:xfrm>
          <a:prstGeom prst="rect">
            <a:avLst/>
          </a:prstGeom>
        </p:spPr>
        <p:txBody>
          <a:bodyPr anchor="t" rtlCol="false" tIns="0" lIns="0" bIns="0" rIns="0">
            <a:spAutoFit/>
          </a:bodyPr>
          <a:lstStyle/>
          <a:p>
            <a:pPr algn="l" marL="0" indent="0" lvl="0">
              <a:lnSpc>
                <a:spcPts val="8249"/>
              </a:lnSpc>
              <a:spcBef>
                <a:spcPct val="0"/>
              </a:spcBef>
            </a:pPr>
            <a:r>
              <a:rPr lang="en-US" sz="7499">
                <a:solidFill>
                  <a:srgbClr val="FFFFFF"/>
                </a:solidFill>
                <a:latin typeface="Montserrat Ultra-Bold"/>
                <a:ea typeface="Montserrat Ultra-Bold"/>
                <a:cs typeface="Montserrat Ultra-Bold"/>
                <a:sym typeface="Montserrat Ultra-Bold"/>
              </a:rPr>
              <a:t>Methodology</a:t>
            </a:r>
          </a:p>
        </p:txBody>
      </p:sp>
      <p:sp>
        <p:nvSpPr>
          <p:cNvPr name="TextBox 9" id="9"/>
          <p:cNvSpPr txBox="true"/>
          <p:nvPr/>
        </p:nvSpPr>
        <p:spPr>
          <a:xfrm rot="0">
            <a:off x="1226514" y="1382912"/>
            <a:ext cx="14614567" cy="8190741"/>
          </a:xfrm>
          <a:prstGeom prst="rect">
            <a:avLst/>
          </a:prstGeom>
        </p:spPr>
        <p:txBody>
          <a:bodyPr anchor="t" rtlCol="false" tIns="0" lIns="0" bIns="0" rIns="0">
            <a:spAutoFit/>
          </a:bodyPr>
          <a:lstStyle/>
          <a:p>
            <a:pPr algn="l" marL="647700" indent="-323850" lvl="1">
              <a:lnSpc>
                <a:spcPts val="4680"/>
              </a:lnSpc>
              <a:buAutoNum type="arabicPeriod" startAt="1"/>
            </a:pPr>
            <a:r>
              <a:rPr lang="en-US" sz="3000">
                <a:solidFill>
                  <a:srgbClr val="FFFFFF"/>
                </a:solidFill>
                <a:latin typeface="Montserrat"/>
                <a:ea typeface="Montserrat"/>
                <a:cs typeface="Montserrat"/>
                <a:sym typeface="Montserrat"/>
              </a:rPr>
              <a:t>Accessing data - we imported appropriate libraries and loaded the data using pandas.</a:t>
            </a:r>
          </a:p>
          <a:p>
            <a:pPr algn="l" marL="647700" indent="-323850" lvl="1">
              <a:lnSpc>
                <a:spcPts val="4680"/>
              </a:lnSpc>
              <a:buAutoNum type="arabicPeriod" startAt="1"/>
            </a:pPr>
            <a:r>
              <a:rPr lang="en-US" sz="3000">
                <a:solidFill>
                  <a:srgbClr val="FFFFFF"/>
                </a:solidFill>
                <a:latin typeface="Montserrat"/>
                <a:ea typeface="Montserrat"/>
                <a:cs typeface="Montserrat"/>
                <a:sym typeface="Montserrat"/>
              </a:rPr>
              <a:t>Data preparation - Identified and rectified inconsistencies by handling missing values through dropping and imputing missing values, and standardizing data formats and units, and removing duplicates. </a:t>
            </a:r>
          </a:p>
          <a:p>
            <a:pPr algn="l" marL="647700" indent="-323850" lvl="1">
              <a:lnSpc>
                <a:spcPts val="4680"/>
              </a:lnSpc>
              <a:buAutoNum type="arabicPeriod" startAt="1"/>
            </a:pPr>
            <a:r>
              <a:rPr lang="en-US" sz="3000">
                <a:solidFill>
                  <a:srgbClr val="FFFFFF"/>
                </a:solidFill>
                <a:latin typeface="Montserrat"/>
                <a:ea typeface="Montserrat"/>
                <a:cs typeface="Montserrat"/>
                <a:sym typeface="Montserrat"/>
              </a:rPr>
              <a:t>Descriptive Analysis - Computed basic statistics including mean, standard deviation and the inter-quartile ranges to understand the distribution of and central tendencies of key variables. </a:t>
            </a:r>
          </a:p>
          <a:p>
            <a:pPr algn="l" marL="647700" indent="-323850" lvl="1">
              <a:lnSpc>
                <a:spcPts val="4680"/>
              </a:lnSpc>
              <a:buAutoNum type="arabicPeriod" startAt="1"/>
            </a:pPr>
            <a:r>
              <a:rPr lang="en-US" sz="3000">
                <a:solidFill>
                  <a:srgbClr val="FFFFFF"/>
                </a:solidFill>
                <a:latin typeface="Montserrat"/>
                <a:ea typeface="Montserrat"/>
                <a:cs typeface="Montserrat"/>
                <a:sym typeface="Montserrat"/>
              </a:rPr>
              <a:t>Visualizations - Created visual representations of data to identify patterns and trends. We used histograms, box plots, bar charts, pie charts, heat maps, scatter plots and line graphs. </a:t>
            </a:r>
          </a:p>
          <a:p>
            <a:pPr algn="l" marL="0" indent="0" lvl="0">
              <a:lnSpc>
                <a:spcPts val="7009"/>
              </a:lnSpc>
            </a:pPr>
          </a:p>
          <a:p>
            <a:pPr algn="l" marL="0" indent="0" lvl="0">
              <a:lnSpc>
                <a:spcPts val="7009"/>
              </a:lnSpc>
            </a:pPr>
          </a:p>
        </p:txBody>
      </p:sp>
      <p:grpSp>
        <p:nvGrpSpPr>
          <p:cNvPr name="Group 10" id="10"/>
          <p:cNvGrpSpPr/>
          <p:nvPr/>
        </p:nvGrpSpPr>
        <p:grpSpPr>
          <a:xfrm rot="0">
            <a:off x="15249742" y="7290366"/>
            <a:ext cx="3038258" cy="2996634"/>
            <a:chOff x="0" y="0"/>
            <a:chExt cx="630426" cy="621789"/>
          </a:xfrm>
        </p:grpSpPr>
        <p:sp>
          <p:nvSpPr>
            <p:cNvPr name="Freeform 11" id="11"/>
            <p:cNvSpPr/>
            <p:nvPr/>
          </p:nvSpPr>
          <p:spPr>
            <a:xfrm flipH="false" flipV="false" rot="0">
              <a:off x="0" y="0"/>
              <a:ext cx="630426" cy="621790"/>
            </a:xfrm>
            <a:custGeom>
              <a:avLst/>
              <a:gdLst/>
              <a:ahLst/>
              <a:cxnLst/>
              <a:rect r="r" b="b" t="t" l="l"/>
              <a:pathLst>
                <a:path h="621790" w="630426">
                  <a:moveTo>
                    <a:pt x="0" y="0"/>
                  </a:moveTo>
                  <a:lnTo>
                    <a:pt x="630426" y="0"/>
                  </a:lnTo>
                  <a:lnTo>
                    <a:pt x="630426" y="621790"/>
                  </a:lnTo>
                  <a:lnTo>
                    <a:pt x="0" y="621790"/>
                  </a:lnTo>
                  <a:close/>
                </a:path>
              </a:pathLst>
            </a:custGeom>
            <a:blipFill>
              <a:blip r:embed="rId2"/>
              <a:stretch>
                <a:fillRect l="-23972" t="0" r="-23972" b="0"/>
              </a:stretch>
            </a:blipFill>
            <a:ln w="76200" cap="sq">
              <a:solidFill>
                <a:srgbClr val="FFFFFF"/>
              </a:solidFill>
              <a:prstDash val="solid"/>
              <a:miter/>
            </a:ln>
          </p:spPr>
        </p:sp>
      </p:grpSp>
      <p:sp>
        <p:nvSpPr>
          <p:cNvPr name="Freeform 12" id="12"/>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1397326" y="1322996"/>
            <a:ext cx="12561522" cy="7223281"/>
          </a:xfrm>
          <a:custGeom>
            <a:avLst/>
            <a:gdLst/>
            <a:ahLst/>
            <a:cxnLst/>
            <a:rect r="r" b="b" t="t" l="l"/>
            <a:pathLst>
              <a:path h="7223281" w="12561522">
                <a:moveTo>
                  <a:pt x="0" y="0"/>
                </a:moveTo>
                <a:lnTo>
                  <a:pt x="12561522" y="0"/>
                </a:lnTo>
                <a:lnTo>
                  <a:pt x="12561522" y="7223281"/>
                </a:lnTo>
                <a:lnTo>
                  <a:pt x="0" y="7223281"/>
                </a:lnTo>
                <a:lnTo>
                  <a:pt x="0" y="0"/>
                </a:lnTo>
                <a:close/>
              </a:path>
            </a:pathLst>
          </a:custGeom>
          <a:blipFill>
            <a:blip r:embed="rId2"/>
            <a:stretch>
              <a:fillRect l="0" t="-645" r="0" b="-645"/>
            </a:stretch>
          </a:blipFill>
        </p:spPr>
      </p:sp>
      <p:sp>
        <p:nvSpPr>
          <p:cNvPr name="TextBox 9" id="9"/>
          <p:cNvSpPr txBox="true"/>
          <p:nvPr/>
        </p:nvSpPr>
        <p:spPr>
          <a:xfrm rot="0">
            <a:off x="1397326" y="401837"/>
            <a:ext cx="15026396" cy="921159"/>
          </a:xfrm>
          <a:prstGeom prst="rect">
            <a:avLst/>
          </a:prstGeom>
        </p:spPr>
        <p:txBody>
          <a:bodyPr anchor="t" rtlCol="false" tIns="0" lIns="0" bIns="0" rIns="0">
            <a:spAutoFit/>
          </a:bodyPr>
          <a:lstStyle/>
          <a:p>
            <a:pPr algn="l" marL="0" indent="0" lvl="0">
              <a:lnSpc>
                <a:spcPts val="7120"/>
              </a:lnSpc>
              <a:spcBef>
                <a:spcPct val="0"/>
              </a:spcBef>
            </a:pPr>
            <a:r>
              <a:rPr lang="en-US" sz="6473">
                <a:solidFill>
                  <a:srgbClr val="FFFFFF"/>
                </a:solidFill>
                <a:latin typeface="Montserrat Ultra-Bold"/>
                <a:ea typeface="Montserrat Ultra-Bold"/>
                <a:cs typeface="Montserrat Ultra-Bold"/>
                <a:sym typeface="Montserrat Ultra-Bold"/>
              </a:rPr>
              <a:t>Key Insights - Genre Popularity</a:t>
            </a:r>
          </a:p>
        </p:txBody>
      </p:sp>
      <p:sp>
        <p:nvSpPr>
          <p:cNvPr name="TextBox 10" id="10"/>
          <p:cNvSpPr txBox="true"/>
          <p:nvPr/>
        </p:nvSpPr>
        <p:spPr>
          <a:xfrm rot="0">
            <a:off x="1397326" y="8822080"/>
            <a:ext cx="15861974" cy="824815"/>
          </a:xfrm>
          <a:prstGeom prst="rect">
            <a:avLst/>
          </a:prstGeom>
        </p:spPr>
        <p:txBody>
          <a:bodyPr anchor="t" rtlCol="false" tIns="0" lIns="0" bIns="0" rIns="0">
            <a:spAutoFit/>
          </a:bodyPr>
          <a:lstStyle/>
          <a:p>
            <a:pPr algn="l">
              <a:lnSpc>
                <a:spcPts val="3359"/>
              </a:lnSpc>
              <a:spcBef>
                <a:spcPct val="0"/>
              </a:spcBef>
            </a:pPr>
            <a:r>
              <a:rPr lang="en-US" sz="2400">
                <a:solidFill>
                  <a:srgbClr val="FFFFFF"/>
                </a:solidFill>
                <a:latin typeface="Montserrat Classic Bold"/>
                <a:ea typeface="Montserrat Classic Bold"/>
                <a:cs typeface="Montserrat Classic Bold"/>
                <a:sym typeface="Montserrat Classic Bold"/>
              </a:rPr>
              <a:t>The ‘</a:t>
            </a:r>
            <a:r>
              <a:rPr lang="en-US" sz="2400">
                <a:solidFill>
                  <a:srgbClr val="FFDE59"/>
                </a:solidFill>
                <a:latin typeface="Montserrat Classic Bold"/>
                <a:ea typeface="Montserrat Classic Bold"/>
                <a:cs typeface="Montserrat Classic Bold"/>
                <a:sym typeface="Montserrat Classic Bold"/>
              </a:rPr>
              <a:t>Drama</a:t>
            </a:r>
            <a:r>
              <a:rPr lang="en-US" sz="2400">
                <a:solidFill>
                  <a:srgbClr val="FFFFFF"/>
                </a:solidFill>
                <a:latin typeface="Montserrat Classic Bold"/>
                <a:ea typeface="Montserrat Classic Bold"/>
                <a:cs typeface="Montserrat Classic Bold"/>
                <a:sym typeface="Montserrat Classic Bold"/>
              </a:rPr>
              <a:t>’ category is the most popular among viewers with a significantly high number of occurences meaning ‘</a:t>
            </a:r>
            <a:r>
              <a:rPr lang="en-US" sz="2400">
                <a:solidFill>
                  <a:srgbClr val="FFDE59"/>
                </a:solidFill>
                <a:latin typeface="Montserrat Classic Bold"/>
                <a:ea typeface="Montserrat Classic Bold"/>
                <a:cs typeface="Montserrat Classic Bold"/>
                <a:sym typeface="Montserrat Classic Bold"/>
              </a:rPr>
              <a:t>Drama</a:t>
            </a:r>
            <a:r>
              <a:rPr lang="en-US" sz="2400">
                <a:solidFill>
                  <a:srgbClr val="FFFFFF"/>
                </a:solidFill>
                <a:latin typeface="Montserrat Classic Bold"/>
                <a:ea typeface="Montserrat Classic Bold"/>
                <a:cs typeface="Montserrat Classic Bold"/>
                <a:sym typeface="Montserrat Classic Bold"/>
              </a:rPr>
              <a:t>’ is more appealing and engaging to a higher audience.</a:t>
            </a:r>
          </a:p>
        </p:txBody>
      </p:sp>
      <p:sp>
        <p:nvSpPr>
          <p:cNvPr name="Freeform 11" id="11"/>
          <p:cNvSpPr/>
          <p:nvPr/>
        </p:nvSpPr>
        <p:spPr>
          <a:xfrm flipH="false" flipV="false" rot="0">
            <a:off x="204244" y="298866"/>
            <a:ext cx="544276" cy="543588"/>
          </a:xfrm>
          <a:custGeom>
            <a:avLst/>
            <a:gdLst/>
            <a:ahLst/>
            <a:cxnLst/>
            <a:rect r="r" b="b" t="t" l="l"/>
            <a:pathLst>
              <a:path h="543588" w="544276">
                <a:moveTo>
                  <a:pt x="0" y="0"/>
                </a:moveTo>
                <a:lnTo>
                  <a:pt x="544276" y="0"/>
                </a:lnTo>
                <a:lnTo>
                  <a:pt x="544276" y="543588"/>
                </a:lnTo>
                <a:lnTo>
                  <a:pt x="0" y="543588"/>
                </a:lnTo>
                <a:lnTo>
                  <a:pt x="0" y="0"/>
                </a:lnTo>
                <a:close/>
              </a:path>
            </a:pathLst>
          </a:custGeom>
          <a:blipFill>
            <a:blip r:embed="rId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64472"/>
        </a:solidFill>
      </p:bgPr>
    </p:bg>
    <p:spTree>
      <p:nvGrpSpPr>
        <p:cNvPr id="1" name=""/>
        <p:cNvGrpSpPr/>
        <p:nvPr/>
      </p:nvGrpSpPr>
      <p:grpSpPr>
        <a:xfrm>
          <a:off x="0" y="0"/>
          <a:ext cx="0" cy="0"/>
          <a:chOff x="0" y="0"/>
          <a:chExt cx="0" cy="0"/>
        </a:xfrm>
      </p:grpSpPr>
      <p:grpSp>
        <p:nvGrpSpPr>
          <p:cNvPr name="Group 2" id="2"/>
          <p:cNvGrpSpPr/>
          <p:nvPr/>
        </p:nvGrpSpPr>
        <p:grpSpPr>
          <a:xfrm rot="0">
            <a:off x="13232959" y="-2405830"/>
            <a:ext cx="6381527" cy="6634510"/>
            <a:chOff x="0" y="0"/>
            <a:chExt cx="406400" cy="422511"/>
          </a:xfrm>
        </p:grpSpPr>
        <p:sp>
          <p:nvSpPr>
            <p:cNvPr name="Freeform 3" id="3"/>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4" id="4"/>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grpSp>
        <p:nvGrpSpPr>
          <p:cNvPr name="Group 5" id="5"/>
          <p:cNvGrpSpPr/>
          <p:nvPr/>
        </p:nvGrpSpPr>
        <p:grpSpPr>
          <a:xfrm rot="0">
            <a:off x="-1415965" y="5941045"/>
            <a:ext cx="6381527" cy="6634510"/>
            <a:chOff x="0" y="0"/>
            <a:chExt cx="406400" cy="422511"/>
          </a:xfrm>
        </p:grpSpPr>
        <p:sp>
          <p:nvSpPr>
            <p:cNvPr name="Freeform 6" id="6"/>
            <p:cNvSpPr/>
            <p:nvPr/>
          </p:nvSpPr>
          <p:spPr>
            <a:xfrm flipH="false" flipV="false" rot="0">
              <a:off x="0" y="0"/>
              <a:ext cx="406400" cy="422511"/>
            </a:xfrm>
            <a:custGeom>
              <a:avLst/>
              <a:gdLst/>
              <a:ahLst/>
              <a:cxnLst/>
              <a:rect r="r" b="b" t="t" l="l"/>
              <a:pathLst>
                <a:path h="422511" w="406400">
                  <a:moveTo>
                    <a:pt x="203200" y="0"/>
                  </a:moveTo>
                  <a:lnTo>
                    <a:pt x="406400" y="0"/>
                  </a:lnTo>
                  <a:lnTo>
                    <a:pt x="203200" y="422511"/>
                  </a:lnTo>
                  <a:lnTo>
                    <a:pt x="0" y="422511"/>
                  </a:lnTo>
                  <a:lnTo>
                    <a:pt x="203200" y="0"/>
                  </a:lnTo>
                  <a:close/>
                </a:path>
              </a:pathLst>
            </a:custGeom>
            <a:solidFill>
              <a:srgbClr val="0E5386"/>
            </a:solidFill>
          </p:spPr>
        </p:sp>
        <p:sp>
          <p:nvSpPr>
            <p:cNvPr name="TextBox 7" id="7"/>
            <p:cNvSpPr txBox="true"/>
            <p:nvPr/>
          </p:nvSpPr>
          <p:spPr>
            <a:xfrm>
              <a:off x="101600" y="-47625"/>
              <a:ext cx="203200" cy="470136"/>
            </a:xfrm>
            <a:prstGeom prst="rect">
              <a:avLst/>
            </a:prstGeom>
          </p:spPr>
          <p:txBody>
            <a:bodyPr anchor="ctr" rtlCol="false" tIns="50800" lIns="50800" bIns="50800" rIns="50800"/>
            <a:lstStyle/>
            <a:p>
              <a:pPr algn="ctr">
                <a:lnSpc>
                  <a:spcPts val="3359"/>
                </a:lnSpc>
              </a:pPr>
            </a:p>
          </p:txBody>
        </p:sp>
      </p:grpSp>
      <p:sp>
        <p:nvSpPr>
          <p:cNvPr name="Freeform 8" id="8"/>
          <p:cNvSpPr/>
          <p:nvPr/>
        </p:nvSpPr>
        <p:spPr>
          <a:xfrm flipH="false" flipV="false" rot="0">
            <a:off x="0" y="0"/>
            <a:ext cx="11589763" cy="10287000"/>
          </a:xfrm>
          <a:custGeom>
            <a:avLst/>
            <a:gdLst/>
            <a:ahLst/>
            <a:cxnLst/>
            <a:rect r="r" b="b" t="t" l="l"/>
            <a:pathLst>
              <a:path h="10287000" w="11589763">
                <a:moveTo>
                  <a:pt x="0" y="0"/>
                </a:moveTo>
                <a:lnTo>
                  <a:pt x="11589763" y="0"/>
                </a:lnTo>
                <a:lnTo>
                  <a:pt x="11589763" y="10287000"/>
                </a:lnTo>
                <a:lnTo>
                  <a:pt x="0" y="10287000"/>
                </a:lnTo>
                <a:lnTo>
                  <a:pt x="0" y="0"/>
                </a:lnTo>
                <a:close/>
              </a:path>
            </a:pathLst>
          </a:custGeom>
          <a:blipFill>
            <a:blip r:embed="rId2"/>
            <a:stretch>
              <a:fillRect l="0" t="0" r="0" b="0"/>
            </a:stretch>
          </a:blipFill>
        </p:spPr>
      </p:sp>
      <p:sp>
        <p:nvSpPr>
          <p:cNvPr name="TextBox 9" id="9"/>
          <p:cNvSpPr txBox="true"/>
          <p:nvPr/>
        </p:nvSpPr>
        <p:spPr>
          <a:xfrm rot="0">
            <a:off x="11749350" y="284406"/>
            <a:ext cx="16273466" cy="1236593"/>
          </a:xfrm>
          <a:prstGeom prst="rect">
            <a:avLst/>
          </a:prstGeom>
        </p:spPr>
        <p:txBody>
          <a:bodyPr anchor="t" rtlCol="false" tIns="0" lIns="0" bIns="0" rIns="0">
            <a:spAutoFit/>
          </a:bodyPr>
          <a:lstStyle/>
          <a:p>
            <a:pPr algn="l">
              <a:lnSpc>
                <a:spcPts val="4810"/>
              </a:lnSpc>
            </a:pPr>
            <a:r>
              <a:rPr lang="en-US" sz="4373">
                <a:solidFill>
                  <a:srgbClr val="FFFFFF"/>
                </a:solidFill>
                <a:latin typeface="Montserrat Ultra-Bold"/>
                <a:ea typeface="Montserrat Ultra-Bold"/>
                <a:cs typeface="Montserrat Ultra-Bold"/>
                <a:sym typeface="Montserrat Ultra-Bold"/>
              </a:rPr>
              <a:t>Key Insights - Genre </a:t>
            </a:r>
          </a:p>
          <a:p>
            <a:pPr algn="l" marL="0" indent="0" lvl="0">
              <a:lnSpc>
                <a:spcPts val="4810"/>
              </a:lnSpc>
              <a:spcBef>
                <a:spcPct val="0"/>
              </a:spcBef>
            </a:pPr>
            <a:r>
              <a:rPr lang="en-US" sz="4373">
                <a:solidFill>
                  <a:srgbClr val="FFFFFF"/>
                </a:solidFill>
                <a:latin typeface="Montserrat Ultra-Bold"/>
                <a:ea typeface="Montserrat Ultra-Bold"/>
                <a:cs typeface="Montserrat Ultra-Bold"/>
                <a:sym typeface="Montserrat Ultra-Bold"/>
              </a:rPr>
              <a:t>Co-occurence</a:t>
            </a:r>
          </a:p>
        </p:txBody>
      </p:sp>
      <p:sp>
        <p:nvSpPr>
          <p:cNvPr name="TextBox 10" id="10"/>
          <p:cNvSpPr txBox="true"/>
          <p:nvPr/>
        </p:nvSpPr>
        <p:spPr>
          <a:xfrm rot="0">
            <a:off x="11447078" y="1620274"/>
            <a:ext cx="6030174" cy="2082041"/>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Bold"/>
                <a:ea typeface="Montserrat Classic Bold"/>
                <a:cs typeface="Montserrat Classic Bold"/>
                <a:sym typeface="Montserrat Classic Bold"/>
              </a:rPr>
              <a:t>The combination for </a:t>
            </a:r>
            <a:r>
              <a:rPr lang="en-US" sz="2400">
                <a:solidFill>
                  <a:srgbClr val="FFDE59"/>
                </a:solidFill>
                <a:latin typeface="Montserrat Classic Bold"/>
                <a:ea typeface="Montserrat Classic Bold"/>
                <a:cs typeface="Montserrat Classic Bold"/>
                <a:sym typeface="Montserrat Classic Bold"/>
              </a:rPr>
              <a:t>Comedy &amp; Drama</a:t>
            </a:r>
            <a:r>
              <a:rPr lang="en-US" sz="2400">
                <a:solidFill>
                  <a:srgbClr val="FFFFFF"/>
                </a:solidFill>
                <a:latin typeface="Montserrat Classic Bold"/>
                <a:ea typeface="Montserrat Classic Bold"/>
                <a:cs typeface="Montserrat Classic Bold"/>
                <a:sym typeface="Montserrat Classic Bold"/>
              </a:rPr>
              <a:t>, has the highest occurrence of </a:t>
            </a:r>
            <a:r>
              <a:rPr lang="en-US" sz="2400">
                <a:solidFill>
                  <a:srgbClr val="FFDE59"/>
                </a:solidFill>
                <a:latin typeface="Montserrat Classic Bold"/>
                <a:ea typeface="Montserrat Classic Bold"/>
                <a:cs typeface="Montserrat Classic Bold"/>
                <a:sym typeface="Montserrat Classic Bold"/>
              </a:rPr>
              <a:t>5358</a:t>
            </a:r>
            <a:r>
              <a:rPr lang="en-US" sz="2400">
                <a:solidFill>
                  <a:srgbClr val="FFFFFF"/>
                </a:solidFill>
                <a:latin typeface="Montserrat Classic Bold"/>
                <a:ea typeface="Montserrat Classic Bold"/>
                <a:cs typeface="Montserrat Classic Bold"/>
                <a:sym typeface="Montserrat Classic Bold"/>
              </a:rPr>
              <a:t> and a rating of </a:t>
            </a:r>
            <a:r>
              <a:rPr lang="en-US" sz="2400">
                <a:solidFill>
                  <a:srgbClr val="FFDE59"/>
                </a:solidFill>
                <a:latin typeface="Montserrat Classic Bold"/>
                <a:ea typeface="Montserrat Classic Bold"/>
                <a:cs typeface="Montserrat Classic Bold"/>
                <a:sym typeface="Montserrat Classic Bold"/>
              </a:rPr>
              <a:t>6.742</a:t>
            </a:r>
            <a:r>
              <a:rPr lang="en-US" sz="2400">
                <a:solidFill>
                  <a:srgbClr val="FFFFFF"/>
                </a:solidFill>
                <a:latin typeface="Montserrat Classic Bold"/>
                <a:ea typeface="Montserrat Classic Bold"/>
                <a:cs typeface="Montserrat Classic Bold"/>
                <a:sym typeface="Montserrat Classic Bold"/>
              </a:rPr>
              <a:t> indicating a successful formula/combination. </a:t>
            </a:r>
          </a:p>
        </p:txBody>
      </p:sp>
      <p:sp>
        <p:nvSpPr>
          <p:cNvPr name="TextBox 11" id="11"/>
          <p:cNvSpPr txBox="true"/>
          <p:nvPr/>
        </p:nvSpPr>
        <p:spPr>
          <a:xfrm rot="0">
            <a:off x="11447078" y="4181054"/>
            <a:ext cx="6332446" cy="1662966"/>
          </a:xfrm>
          <a:prstGeom prst="rect">
            <a:avLst/>
          </a:prstGeom>
        </p:spPr>
        <p:txBody>
          <a:bodyPr anchor="t" rtlCol="false" tIns="0" lIns="0" bIns="0" rIns="0">
            <a:spAutoFit/>
          </a:bodyPr>
          <a:lstStyle/>
          <a:p>
            <a:pPr algn="l" marL="518160" indent="-259080" lvl="1">
              <a:lnSpc>
                <a:spcPts val="3359"/>
              </a:lnSpc>
              <a:buFont typeface="Arial"/>
              <a:buChar char="•"/>
            </a:pPr>
            <a:r>
              <a:rPr lang="en-US" sz="2400">
                <a:solidFill>
                  <a:srgbClr val="FFFFFF"/>
                </a:solidFill>
                <a:latin typeface="Montserrat Classic Bold"/>
                <a:ea typeface="Montserrat Classic Bold"/>
                <a:cs typeface="Montserrat Classic Bold"/>
                <a:sym typeface="Montserrat Classic Bold"/>
              </a:rPr>
              <a:t>This shows that movies that blend elements of both comedy and drama are more appealing to a larger audience.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DAGL7nVZQTU</dc:identifier>
  <dcterms:modified xsi:type="dcterms:W3CDTF">2011-08-01T06:04:30Z</dcterms:modified>
  <cp:revision>1</cp:revision>
  <dc:title>movie-studio-project</dc:title>
</cp:coreProperties>
</file>

<file path=docProps/thumbnail.jpeg>
</file>